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0" r:id="rId2"/>
    <p:sldMasterId id="2147483664" r:id="rId3"/>
  </p:sldMasterIdLst>
  <p:notesMasterIdLst>
    <p:notesMasterId r:id="rId63"/>
  </p:notesMasterIdLst>
  <p:handoutMasterIdLst>
    <p:handoutMasterId r:id="rId64"/>
  </p:handoutMasterIdLst>
  <p:sldIdLst>
    <p:sldId id="256" r:id="rId4"/>
    <p:sldId id="260" r:id="rId5"/>
    <p:sldId id="370" r:id="rId6"/>
    <p:sldId id="371" r:id="rId7"/>
    <p:sldId id="372" r:id="rId8"/>
    <p:sldId id="373" r:id="rId9"/>
    <p:sldId id="261" r:id="rId10"/>
    <p:sldId id="294" r:id="rId11"/>
    <p:sldId id="296" r:id="rId12"/>
    <p:sldId id="337" r:id="rId13"/>
    <p:sldId id="339" r:id="rId14"/>
    <p:sldId id="365" r:id="rId15"/>
    <p:sldId id="364" r:id="rId16"/>
    <p:sldId id="336" r:id="rId17"/>
    <p:sldId id="374" r:id="rId18"/>
    <p:sldId id="375" r:id="rId19"/>
    <p:sldId id="376" r:id="rId20"/>
    <p:sldId id="377" r:id="rId21"/>
    <p:sldId id="384" r:id="rId22"/>
    <p:sldId id="385" r:id="rId23"/>
    <p:sldId id="343" r:id="rId24"/>
    <p:sldId id="341" r:id="rId25"/>
    <p:sldId id="367" r:id="rId26"/>
    <p:sldId id="366" r:id="rId27"/>
    <p:sldId id="368" r:id="rId28"/>
    <p:sldId id="402" r:id="rId29"/>
    <p:sldId id="398" r:id="rId30"/>
    <p:sldId id="396" r:id="rId31"/>
    <p:sldId id="399" r:id="rId32"/>
    <p:sldId id="401" r:id="rId33"/>
    <p:sldId id="400" r:id="rId34"/>
    <p:sldId id="397" r:id="rId35"/>
    <p:sldId id="369" r:id="rId36"/>
    <p:sldId id="378" r:id="rId37"/>
    <p:sldId id="386" r:id="rId38"/>
    <p:sldId id="388" r:id="rId39"/>
    <p:sldId id="387" r:id="rId40"/>
    <p:sldId id="392" r:id="rId41"/>
    <p:sldId id="389" r:id="rId42"/>
    <p:sldId id="390" r:id="rId43"/>
    <p:sldId id="391" r:id="rId44"/>
    <p:sldId id="393" r:id="rId45"/>
    <p:sldId id="297" r:id="rId46"/>
    <p:sldId id="298" r:id="rId47"/>
    <p:sldId id="311" r:id="rId48"/>
    <p:sldId id="361" r:id="rId49"/>
    <p:sldId id="299" r:id="rId50"/>
    <p:sldId id="313" r:id="rId51"/>
    <p:sldId id="316" r:id="rId52"/>
    <p:sldId id="318" r:id="rId53"/>
    <p:sldId id="317" r:id="rId54"/>
    <p:sldId id="323" r:id="rId55"/>
    <p:sldId id="322" r:id="rId56"/>
    <p:sldId id="325" r:id="rId57"/>
    <p:sldId id="324" r:id="rId58"/>
    <p:sldId id="320" r:id="rId59"/>
    <p:sldId id="321" r:id="rId60"/>
    <p:sldId id="319" r:id="rId61"/>
    <p:sldId id="332" r:id="rId6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BD7CD49-348D-42DB-BE13-B05BB44EC5D1}">
          <p14:sldIdLst>
            <p14:sldId id="256"/>
            <p14:sldId id="260"/>
            <p14:sldId id="370"/>
            <p14:sldId id="371"/>
            <p14:sldId id="372"/>
            <p14:sldId id="373"/>
            <p14:sldId id="261"/>
            <p14:sldId id="294"/>
            <p14:sldId id="296"/>
            <p14:sldId id="337"/>
            <p14:sldId id="339"/>
            <p14:sldId id="365"/>
            <p14:sldId id="364"/>
            <p14:sldId id="336"/>
            <p14:sldId id="374"/>
            <p14:sldId id="375"/>
          </p14:sldIdLst>
        </p14:section>
        <p14:section name="Zadanie" id="{69F8675A-4C68-490C-B6D6-E225DB8EDDE6}">
          <p14:sldIdLst>
            <p14:sldId id="376"/>
            <p14:sldId id="377"/>
            <p14:sldId id="384"/>
          </p14:sldIdLst>
        </p14:section>
        <p14:section name="Generator" id="{DE4F035C-D317-4996-BE7B-857C9A7F7617}">
          <p14:sldIdLst>
            <p14:sldId id="385"/>
          </p14:sldIdLst>
        </p14:section>
        <p14:section name="Storage" id="{46A343C9-5A24-4D8D-92E1-2FC2AB4A515A}">
          <p14:sldIdLst>
            <p14:sldId id="343"/>
            <p14:sldId id="341"/>
          </p14:sldIdLst>
        </p14:section>
        <p14:section name="EventHub" id="{1CACBB9A-3FE7-4A98-B983-BE7F98B96796}">
          <p14:sldIdLst>
            <p14:sldId id="367"/>
            <p14:sldId id="366"/>
            <p14:sldId id="368"/>
          </p14:sldIdLst>
        </p14:section>
        <p14:section name="ASA" id="{43E25895-5549-44DD-A26D-A9CB636C6059}">
          <p14:sldIdLst>
            <p14:sldId id="402"/>
            <p14:sldId id="398"/>
            <p14:sldId id="396"/>
            <p14:sldId id="399"/>
            <p14:sldId id="401"/>
            <p14:sldId id="400"/>
          </p14:sldIdLst>
        </p14:section>
        <p14:section name="AF" id="{D3C5244F-8260-414D-A6A8-6C88EEAACE0F}">
          <p14:sldIdLst>
            <p14:sldId id="397"/>
          </p14:sldIdLst>
        </p14:section>
        <p14:section name="Spark" id="{F7F8CE2C-475B-4387-BF4C-21AE30FF987F}">
          <p14:sldIdLst>
            <p14:sldId id="369"/>
            <p14:sldId id="378"/>
            <p14:sldId id="386"/>
            <p14:sldId id="388"/>
            <p14:sldId id="387"/>
            <p14:sldId id="392"/>
            <p14:sldId id="389"/>
            <p14:sldId id="390"/>
            <p14:sldId id="391"/>
            <p14:sldId id="393"/>
          </p14:sldIdLst>
        </p14:section>
        <p14:section name="ADLA" id="{FF27AB55-B5FD-432B-9460-108C85C90C26}">
          <p14:sldIdLst>
            <p14:sldId id="297"/>
            <p14:sldId id="298"/>
            <p14:sldId id="311"/>
            <p14:sldId id="361"/>
            <p14:sldId id="299"/>
          </p14:sldIdLst>
        </p14:section>
        <p14:section name="ADF" id="{D57D00FE-E5F2-4A42-93FC-01EE51BF52DA}">
          <p14:sldIdLst>
            <p14:sldId id="313"/>
            <p14:sldId id="316"/>
            <p14:sldId id="318"/>
            <p14:sldId id="317"/>
            <p14:sldId id="323"/>
            <p14:sldId id="322"/>
            <p14:sldId id="325"/>
            <p14:sldId id="324"/>
            <p14:sldId id="320"/>
            <p14:sldId id="321"/>
            <p14:sldId id="319"/>
            <p14:sldId id="33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562"/>
    <a:srgbClr val="FF5F00"/>
    <a:srgbClr val="0000FF"/>
    <a:srgbClr val="FF00FF"/>
    <a:srgbClr val="EF942F"/>
    <a:srgbClr val="FFA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8" autoAdjust="0"/>
    <p:restoredTop sz="93151" autoAdjust="0"/>
  </p:normalViewPr>
  <p:slideViewPr>
    <p:cSldViewPr snapToGrid="0">
      <p:cViewPr varScale="1">
        <p:scale>
          <a:sx n="111" d="100"/>
          <a:sy n="111" d="100"/>
        </p:scale>
        <p:origin x="186" y="78"/>
      </p:cViewPr>
      <p:guideLst/>
    </p:cSldViewPr>
  </p:slideViewPr>
  <p:notesTextViewPr>
    <p:cViewPr>
      <p:scale>
        <a:sx n="1" d="1"/>
        <a:sy n="1" d="1"/>
      </p:scale>
      <p:origin x="0" y="0"/>
    </p:cViewPr>
  </p:notesTextViewPr>
  <p:notesViewPr>
    <p:cSldViewPr snapToGrid="0">
      <p:cViewPr varScale="1">
        <p:scale>
          <a:sx n="68" d="100"/>
          <a:sy n="68" d="100"/>
        </p:scale>
        <p:origin x="3288" y="2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viewProps" Target="viewProps.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handoutMaster" Target="handoutMasters/handoutMaster1.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050263-9721-43EF-AC38-28F6115BDD45}" type="datetimeFigureOut">
              <a:rPr lang="en-US" smtClean="0"/>
              <a:t>1/24/2019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FDCC633-313E-4664-B570-E52027BA9E2F}" type="slidenum">
              <a:rPr lang="en-US" smtClean="0"/>
              <a:t>‹#›</a:t>
            </a:fld>
            <a:endParaRPr lang="en-US"/>
          </a:p>
        </p:txBody>
      </p:sp>
    </p:spTree>
    <p:extLst>
      <p:ext uri="{BB962C8B-B14F-4D97-AF65-F5344CB8AC3E}">
        <p14:creationId xmlns:p14="http://schemas.microsoft.com/office/powerpoint/2010/main" val="49499515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8.png>
</file>

<file path=ppt/media/image49.png>
</file>

<file path=ppt/media/image5.jpeg>
</file>

<file path=ppt/media/image50.png>
</file>

<file path=ppt/media/image51.png>
</file>

<file path=ppt/media/image52.wmf>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790F4D-45E3-4E16-A568-54C3CC6D5229}" type="datetimeFigureOut">
              <a:rPr lang="en-US" smtClean="0"/>
              <a:t>1/24/2019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992286-4AA4-4E55-98B6-FFAF34B74A40}" type="slidenum">
              <a:rPr lang="en-US" smtClean="0"/>
              <a:t>‹#›</a:t>
            </a:fld>
            <a:endParaRPr lang="en-US"/>
          </a:p>
        </p:txBody>
      </p:sp>
    </p:spTree>
    <p:extLst>
      <p:ext uri="{BB962C8B-B14F-4D97-AF65-F5344CB8AC3E}">
        <p14:creationId xmlns:p14="http://schemas.microsoft.com/office/powerpoint/2010/main" val="32439223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blog.panoply.io/etl-vs-elt-the-difference-is-in-the-how" TargetMode="External"/><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blog.panoply.io/etl-vs-elt-the-difference-is-in-the-how"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Według</a:t>
            </a:r>
            <a:r>
              <a:rPr lang="en-GB" dirty="0"/>
              <a:t> </a:t>
            </a:r>
            <a:r>
              <a:rPr lang="en-GB" dirty="0" err="1"/>
              <a:t>szacunkow</a:t>
            </a:r>
            <a:r>
              <a:rPr lang="en-GB" dirty="0"/>
              <a:t> </a:t>
            </a:r>
            <a:r>
              <a:rPr lang="en-GB" dirty="0" err="1"/>
              <a:t>wygenrujemy</a:t>
            </a:r>
            <a:r>
              <a:rPr lang="en-GB" dirty="0"/>
              <a:t> 40 zetta</a:t>
            </a:r>
          </a:p>
          <a:p>
            <a:r>
              <a:rPr lang="en-GB" dirty="0" err="1"/>
              <a:t>Czy</a:t>
            </a:r>
            <a:r>
              <a:rPr lang="en-GB" dirty="0"/>
              <a:t> to </a:t>
            </a:r>
            <a:r>
              <a:rPr lang="en-GB" dirty="0" err="1"/>
              <a:t>duzo</a:t>
            </a:r>
            <a:r>
              <a:rPr lang="en-GB" dirty="0"/>
              <a:t> </a:t>
            </a:r>
            <a:r>
              <a:rPr lang="en-GB" dirty="0" err="1"/>
              <a:t>czy</a:t>
            </a:r>
            <a:r>
              <a:rPr lang="en-GB" dirty="0"/>
              <a:t> </a:t>
            </a:r>
            <a:r>
              <a:rPr lang="en-GB" dirty="0" err="1"/>
              <a:t>malo</a:t>
            </a:r>
            <a:r>
              <a:rPr lang="en-GB" dirty="0"/>
              <a:t> –</a:t>
            </a:r>
            <a:r>
              <a:rPr lang="en-GB" dirty="0" err="1"/>
              <a:t>posluzymy</a:t>
            </a:r>
            <a:r>
              <a:rPr lang="en-GB" dirty="0"/>
              <a:t> </a:t>
            </a:r>
            <a:r>
              <a:rPr lang="en-GB" dirty="0" err="1"/>
              <a:t>sie</a:t>
            </a:r>
            <a:r>
              <a:rPr lang="en-GB" dirty="0"/>
              <a:t> </a:t>
            </a:r>
            <a:r>
              <a:rPr lang="en-GB" dirty="0" err="1"/>
              <a:t>porownaniem</a:t>
            </a:r>
            <a:r>
              <a:rPr lang="en-GB" dirty="0"/>
              <a:t> </a:t>
            </a:r>
            <a:r>
              <a:rPr lang="en-GB" dirty="0" err="1"/>
              <a:t>ktore</a:t>
            </a:r>
            <a:r>
              <a:rPr lang="en-GB" dirty="0"/>
              <a:t> </a:t>
            </a:r>
            <a:r>
              <a:rPr lang="en-GB" dirty="0" err="1"/>
              <a:t>przedstawil</a:t>
            </a:r>
            <a:r>
              <a:rPr lang="en-GB" dirty="0"/>
              <a:t> Microsoft </a:t>
            </a:r>
          </a:p>
          <a:p>
            <a:r>
              <a:rPr lang="en-GB" dirty="0"/>
              <a:t>Ale big data to </a:t>
            </a:r>
            <a:r>
              <a:rPr lang="en-GB" dirty="0" err="1"/>
              <a:t>nie</a:t>
            </a:r>
            <a:r>
              <a:rPr lang="en-GB" dirty="0"/>
              <a:t> </a:t>
            </a:r>
            <a:r>
              <a:rPr lang="en-GB" dirty="0" err="1"/>
              <a:t>tylko</a:t>
            </a:r>
            <a:r>
              <a:rPr lang="en-GB" dirty="0"/>
              <a:t> </a:t>
            </a:r>
            <a:r>
              <a:rPr lang="en-GB" dirty="0" err="1"/>
              <a:t>rozmiar</a:t>
            </a:r>
            <a:endParaRPr lang="en-GB" dirty="0"/>
          </a:p>
          <a:p>
            <a:r>
              <a:rPr lang="en-GB" dirty="0" err="1"/>
              <a:t>Podstawowa</a:t>
            </a:r>
            <a:r>
              <a:rPr lang="en-GB" dirty="0"/>
              <a:t> </a:t>
            </a:r>
            <a:r>
              <a:rPr lang="en-GB" dirty="0" err="1"/>
              <a:t>definicja</a:t>
            </a:r>
            <a:r>
              <a:rPr lang="en-GB" dirty="0"/>
              <a:t> Big data to 3V</a:t>
            </a:r>
          </a:p>
          <a:p>
            <a:r>
              <a:rPr lang="en-GB" dirty="0"/>
              <a:t>Data </a:t>
            </a:r>
            <a:r>
              <a:rPr lang="en-GB" dirty="0" err="1"/>
              <a:t>Valume</a:t>
            </a:r>
            <a:r>
              <a:rPr lang="en-GB" dirty="0"/>
              <a:t>, Data Variety –</a:t>
            </a:r>
            <a:r>
              <a:rPr lang="en-GB" dirty="0" err="1"/>
              <a:t>rozne</a:t>
            </a:r>
            <a:r>
              <a:rPr lang="en-GB" dirty="0"/>
              <a:t> format </a:t>
            </a:r>
            <a:r>
              <a:rPr lang="en-GB" dirty="0" err="1"/>
              <a:t>danych</a:t>
            </a:r>
            <a:r>
              <a:rPr lang="en-GB" dirty="0"/>
              <a:t> </a:t>
            </a:r>
          </a:p>
          <a:p>
            <a:r>
              <a:rPr lang="en-GB" dirty="0" err="1"/>
              <a:t>Oraz</a:t>
            </a:r>
            <a:r>
              <a:rPr lang="en-GB" dirty="0"/>
              <a:t> </a:t>
            </a:r>
            <a:r>
              <a:rPr lang="en-GB" dirty="0" err="1"/>
              <a:t>szybkosc</a:t>
            </a:r>
            <a:r>
              <a:rPr lang="en-GB" dirty="0"/>
              <a:t> </a:t>
            </a:r>
            <a:r>
              <a:rPr lang="en-GB" dirty="0" err="1"/>
              <a:t>przyrastanie</a:t>
            </a:r>
            <a:r>
              <a:rPr lang="en-GB" dirty="0"/>
              <a:t> </a:t>
            </a:r>
            <a:r>
              <a:rPr lang="en-GB" dirty="0" err="1"/>
              <a:t>danych</a:t>
            </a:r>
            <a:r>
              <a:rPr lang="en-GB" dirty="0"/>
              <a:t> –</a:t>
            </a:r>
            <a:r>
              <a:rPr lang="en-GB" dirty="0" err="1"/>
              <a:t>ja</a:t>
            </a:r>
            <a:r>
              <a:rPr lang="en-GB" dirty="0"/>
              <a:t> to </a:t>
            </a:r>
            <a:r>
              <a:rPr lang="en-GB" dirty="0" err="1"/>
              <a:t>rowniez</a:t>
            </a:r>
            <a:r>
              <a:rPr lang="en-GB" dirty="0"/>
              <a:t> </a:t>
            </a:r>
            <a:r>
              <a:rPr lang="en-GB" dirty="0" err="1"/>
              <a:t>rozumiem</a:t>
            </a:r>
            <a:r>
              <a:rPr lang="en-GB" dirty="0"/>
              <a:t> </a:t>
            </a:r>
            <a:r>
              <a:rPr lang="en-GB" dirty="0" err="1"/>
              <a:t>jako</a:t>
            </a:r>
            <a:r>
              <a:rPr lang="en-GB" dirty="0"/>
              <a:t> </a:t>
            </a:r>
            <a:r>
              <a:rPr lang="en-GB" dirty="0" err="1"/>
              <a:t>sposob</a:t>
            </a:r>
            <a:r>
              <a:rPr lang="en-GB" dirty="0"/>
              <a:t> </a:t>
            </a:r>
            <a:r>
              <a:rPr lang="en-GB" dirty="0" err="1"/>
              <a:t>przetwarzania</a:t>
            </a:r>
            <a:r>
              <a:rPr lang="en-GB" dirty="0"/>
              <a:t> </a:t>
            </a:r>
          </a:p>
          <a:p>
            <a:r>
              <a:rPr lang="en-GB" dirty="0" err="1"/>
              <a:t>Dzis</a:t>
            </a:r>
            <a:r>
              <a:rPr lang="en-GB" dirty="0"/>
              <a:t> </a:t>
            </a:r>
            <a:r>
              <a:rPr lang="en-GB" dirty="0" err="1"/>
              <a:t>skupimy</a:t>
            </a:r>
            <a:r>
              <a:rPr lang="en-GB" dirty="0"/>
              <a:t> </a:t>
            </a:r>
            <a:r>
              <a:rPr lang="en-GB" dirty="0" err="1"/>
              <a:t>sie</a:t>
            </a:r>
            <a:r>
              <a:rPr lang="en-GB" dirty="0"/>
              <a:t> </a:t>
            </a:r>
            <a:r>
              <a:rPr lang="en-GB" dirty="0" err="1"/>
              <a:t>na</a:t>
            </a:r>
            <a:r>
              <a:rPr lang="en-GB" dirty="0"/>
              <a:t> </a:t>
            </a:r>
            <a:r>
              <a:rPr lang="en-GB" dirty="0" err="1"/>
              <a:t>rozwiazaniu</a:t>
            </a:r>
            <a:r>
              <a:rPr lang="en-GB" dirty="0"/>
              <a:t> </a:t>
            </a:r>
            <a:r>
              <a:rPr lang="en-GB" dirty="0" err="1"/>
              <a:t>ktore</a:t>
            </a:r>
            <a:r>
              <a:rPr lang="en-GB" dirty="0"/>
              <a:t> </a:t>
            </a:r>
            <a:r>
              <a:rPr lang="en-GB" dirty="0" err="1"/>
              <a:t>umozliwia</a:t>
            </a:r>
            <a:r>
              <a:rPr lang="en-GB" dirty="0"/>
              <a:t> </a:t>
            </a:r>
            <a:r>
              <a:rPr lang="en-GB" dirty="0" err="1"/>
              <a:t>przetwarzenie</a:t>
            </a:r>
            <a:r>
              <a:rPr lang="en-GB" dirty="0"/>
              <a:t> </a:t>
            </a:r>
            <a:r>
              <a:rPr lang="en-GB" dirty="0" err="1"/>
              <a:t>danych</a:t>
            </a:r>
            <a:r>
              <a:rPr lang="en-GB" dirty="0"/>
              <a:t> w </a:t>
            </a:r>
            <a:r>
              <a:rPr lang="en-GB" dirty="0" err="1"/>
              <a:t>trybie</a:t>
            </a:r>
            <a:r>
              <a:rPr lang="en-GB" dirty="0"/>
              <a:t> </a:t>
            </a:r>
            <a:r>
              <a:rPr lang="en-GB" dirty="0" err="1"/>
              <a:t>batchowym</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8</a:t>
            </a:fld>
            <a:endParaRPr lang="en-US"/>
          </a:p>
        </p:txBody>
      </p:sp>
    </p:spTree>
    <p:extLst>
      <p:ext uri="{BB962C8B-B14F-4D97-AF65-F5344CB8AC3E}">
        <p14:creationId xmlns:p14="http://schemas.microsoft.com/office/powerpoint/2010/main" val="395557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Big Data </a:t>
            </a:r>
            <a:r>
              <a:rPr lang="en-GB" dirty="0" err="1"/>
              <a:t>jak</a:t>
            </a:r>
            <a:r>
              <a:rPr lang="en-GB" dirty="0"/>
              <a:t> </a:t>
            </a:r>
            <a:r>
              <a:rPr lang="en-GB" dirty="0" err="1"/>
              <a:t>sama</a:t>
            </a:r>
            <a:r>
              <a:rPr lang="en-GB" dirty="0"/>
              <a:t> </a:t>
            </a:r>
            <a:r>
              <a:rPr lang="en-GB" dirty="0" err="1"/>
              <a:t>nazwa</a:t>
            </a:r>
            <a:r>
              <a:rPr lang="en-GB" dirty="0"/>
              <a:t> </a:t>
            </a:r>
            <a:r>
              <a:rPr lang="en-GB" dirty="0" err="1"/>
              <a:t>wskazuje</a:t>
            </a:r>
            <a:r>
              <a:rPr lang="en-GB" dirty="0"/>
              <a:t> to </a:t>
            </a:r>
            <a:r>
              <a:rPr lang="en-GB" dirty="0" err="1"/>
              <a:t>chyba</a:t>
            </a:r>
            <a:r>
              <a:rPr lang="en-GB" dirty="0"/>
              <a:t> </a:t>
            </a:r>
            <a:r>
              <a:rPr lang="en-GB" dirty="0" err="1"/>
              <a:t>duzo</a:t>
            </a:r>
            <a:r>
              <a:rPr lang="en-GB" dirty="0"/>
              <a:t> </a:t>
            </a:r>
            <a:r>
              <a:rPr lang="en-GB" dirty="0" err="1"/>
              <a:t>danych</a:t>
            </a:r>
            <a:r>
              <a:rPr lang="en-GB" dirty="0"/>
              <a:t> a </a:t>
            </a:r>
            <a:r>
              <a:rPr lang="en-GB" dirty="0" err="1"/>
              <a:t>wiec</a:t>
            </a:r>
            <a:r>
              <a:rPr lang="en-GB" dirty="0"/>
              <a:t> </a:t>
            </a:r>
            <a:r>
              <a:rPr lang="en-GB" dirty="0" err="1"/>
              <a:t>prawdopodobnie</a:t>
            </a:r>
            <a:r>
              <a:rPr lang="en-GB" dirty="0"/>
              <a:t> </a:t>
            </a:r>
            <a:r>
              <a:rPr lang="en-GB" dirty="0" err="1"/>
              <a:t>bedziemy</a:t>
            </a:r>
            <a:r>
              <a:rPr lang="en-GB" dirty="0"/>
              <a:t> </a:t>
            </a:r>
            <a:r>
              <a:rPr lang="en-GB" dirty="0" err="1"/>
              <a:t>potrzebowac</a:t>
            </a:r>
            <a:r>
              <a:rPr lang="en-GB" dirty="0"/>
              <a:t> </a:t>
            </a:r>
            <a:r>
              <a:rPr lang="en-GB" dirty="0" err="1"/>
              <a:t>duzo</a:t>
            </a:r>
            <a:r>
              <a:rPr lang="en-GB" dirty="0"/>
              <a:t> </a:t>
            </a:r>
            <a:r>
              <a:rPr lang="en-GB" dirty="0" err="1"/>
              <a:t>mocy</a:t>
            </a:r>
            <a:r>
              <a:rPr lang="en-GB" dirty="0"/>
              <a:t> </a:t>
            </a:r>
            <a:r>
              <a:rPr lang="en-GB" dirty="0" err="1"/>
              <a:t>obliczeniowej</a:t>
            </a:r>
            <a:r>
              <a:rPr lang="en-GB" dirty="0"/>
              <a:t>, a ta </a:t>
            </a:r>
            <a:r>
              <a:rPr lang="en-GB" dirty="0" err="1"/>
              <a:t>znajdzemy</a:t>
            </a:r>
            <a:r>
              <a:rPr lang="en-GB" dirty="0"/>
              <a:t> w </a:t>
            </a:r>
            <a:r>
              <a:rPr lang="en-GB" dirty="0" err="1"/>
              <a:t>chmurze</a:t>
            </a:r>
            <a:r>
              <a:rPr lang="en-GB" dirty="0"/>
              <a:t>.</a:t>
            </a:r>
          </a:p>
          <a:p>
            <a:r>
              <a:rPr lang="en-GB" dirty="0" err="1"/>
              <a:t>Zobaczymy</a:t>
            </a:r>
            <a:r>
              <a:rPr lang="en-GB" dirty="0"/>
              <a:t> </a:t>
            </a:r>
            <a:r>
              <a:rPr lang="en-GB" dirty="0" err="1"/>
              <a:t>zatem</a:t>
            </a:r>
            <a:r>
              <a:rPr lang="en-GB" dirty="0"/>
              <a:t> co </a:t>
            </a:r>
            <a:r>
              <a:rPr lang="en-GB" dirty="0" err="1"/>
              <a:t>mamy</a:t>
            </a:r>
            <a:r>
              <a:rPr lang="en-GB" dirty="0"/>
              <a:t> w </a:t>
            </a:r>
            <a:r>
              <a:rPr lang="en-GB" dirty="0" err="1"/>
              <a:t>chmurze</a:t>
            </a:r>
            <a:r>
              <a:rPr lang="en-GB" dirty="0"/>
              <a:t> Azure do </a:t>
            </a:r>
            <a:r>
              <a:rPr lang="en-GB" dirty="0" err="1"/>
              <a:t>przetwarzania</a:t>
            </a:r>
            <a:r>
              <a:rPr lang="en-GB" dirty="0"/>
              <a:t> </a:t>
            </a:r>
            <a:r>
              <a:rPr lang="en-GB" dirty="0" err="1"/>
              <a:t>danych</a:t>
            </a:r>
            <a:endParaRPr lang="en-GB" dirty="0"/>
          </a:p>
          <a:p>
            <a:r>
              <a:rPr lang="en-GB" dirty="0" err="1"/>
              <a:t>Jesli</a:t>
            </a:r>
            <a:r>
              <a:rPr lang="en-GB" dirty="0"/>
              <a:t>  </a:t>
            </a:r>
            <a:r>
              <a:rPr lang="en-GB" dirty="0" err="1"/>
              <a:t>mowimy</a:t>
            </a:r>
            <a:r>
              <a:rPr lang="en-GB" dirty="0"/>
              <a:t> o </a:t>
            </a:r>
            <a:r>
              <a:rPr lang="en-GB" dirty="0" err="1"/>
              <a:t>przetarzaniu</a:t>
            </a:r>
            <a:r>
              <a:rPr lang="en-GB" dirty="0"/>
              <a:t> </a:t>
            </a:r>
            <a:r>
              <a:rPr lang="en-GB" dirty="0" err="1"/>
              <a:t>danych</a:t>
            </a:r>
            <a:r>
              <a:rPr lang="en-GB" dirty="0"/>
              <a:t> w </a:t>
            </a:r>
            <a:r>
              <a:rPr lang="en-GB" dirty="0" err="1"/>
              <a:t>chmurze</a:t>
            </a:r>
            <a:r>
              <a:rPr lang="en-GB" dirty="0"/>
              <a:t> Azure to </a:t>
            </a:r>
            <a:r>
              <a:rPr lang="en-GB" dirty="0" err="1"/>
              <a:t>zawsze</a:t>
            </a:r>
            <a:r>
              <a:rPr lang="en-GB" dirty="0"/>
              <a:t> </a:t>
            </a:r>
            <a:r>
              <a:rPr lang="en-GB" dirty="0" err="1"/>
              <a:t>bedziemy</a:t>
            </a:r>
            <a:r>
              <a:rPr lang="en-GB" dirty="0"/>
              <a:t> </a:t>
            </a:r>
            <a:r>
              <a:rPr lang="en-GB" dirty="0" err="1"/>
              <a:t>musieli</a:t>
            </a:r>
            <a:r>
              <a:rPr lang="en-GB" dirty="0"/>
              <a:t> </a:t>
            </a:r>
            <a:r>
              <a:rPr lang="en-GB" dirty="0" err="1"/>
              <a:t>powiedziec</a:t>
            </a:r>
            <a:r>
              <a:rPr lang="en-GB" dirty="0"/>
              <a:t> o Storage </a:t>
            </a:r>
            <a:r>
              <a:rPr lang="en-GB" dirty="0" err="1"/>
              <a:t>oraz</a:t>
            </a:r>
            <a:r>
              <a:rPr lang="en-GB" dirty="0"/>
              <a:t> </a:t>
            </a:r>
            <a:r>
              <a:rPr lang="en-GB" dirty="0" err="1"/>
              <a:t>uslugach</a:t>
            </a:r>
            <a:r>
              <a:rPr lang="en-GB" dirty="0"/>
              <a:t> </a:t>
            </a:r>
            <a:r>
              <a:rPr lang="en-GB" dirty="0" err="1"/>
              <a:t>analycznych</a:t>
            </a:r>
            <a:r>
              <a:rPr lang="en-GB" dirty="0"/>
              <a:t> I </a:t>
            </a:r>
            <a:r>
              <a:rPr lang="en-GB" dirty="0" err="1"/>
              <a:t>zwykle</a:t>
            </a:r>
            <a:r>
              <a:rPr lang="en-GB" dirty="0"/>
              <a:t> </a:t>
            </a:r>
            <a:r>
              <a:rPr lang="en-GB" dirty="0" err="1"/>
              <a:t>te</a:t>
            </a:r>
            <a:r>
              <a:rPr lang="en-GB" dirty="0"/>
              <a:t> </a:t>
            </a:r>
            <a:r>
              <a:rPr lang="en-GB" dirty="0" err="1"/>
              <a:t>dwie</a:t>
            </a:r>
            <a:r>
              <a:rPr lang="en-GB" dirty="0"/>
              <a:t> </a:t>
            </a:r>
            <a:r>
              <a:rPr lang="en-GB" dirty="0" err="1"/>
              <a:t>usulugi</a:t>
            </a:r>
            <a:r>
              <a:rPr lang="en-GB" dirty="0"/>
              <a:t> </a:t>
            </a:r>
            <a:r>
              <a:rPr lang="en-GB" dirty="0" err="1"/>
              <a:t>sa</a:t>
            </a:r>
            <a:r>
              <a:rPr lang="en-GB" dirty="0"/>
              <a:t> ze soba </a:t>
            </a:r>
            <a:r>
              <a:rPr lang="en-GB" dirty="0" err="1"/>
              <a:t>rozdzielone</a:t>
            </a:r>
            <a:endParaRPr lang="en-GB" dirty="0"/>
          </a:p>
          <a:p>
            <a:r>
              <a:rPr lang="en-GB" dirty="0" err="1"/>
              <a:t>Jesli</a:t>
            </a:r>
            <a:r>
              <a:rPr lang="en-GB" dirty="0"/>
              <a:t> </a:t>
            </a:r>
            <a:r>
              <a:rPr lang="en-GB" dirty="0" err="1"/>
              <a:t>chodzi</a:t>
            </a:r>
            <a:r>
              <a:rPr lang="en-GB" dirty="0"/>
              <a:t> o Storage to </a:t>
            </a:r>
            <a:r>
              <a:rPr lang="en-GB" dirty="0" err="1"/>
              <a:t>dla</a:t>
            </a:r>
            <a:r>
              <a:rPr lang="en-GB" dirty="0"/>
              <a:t> Big Data </a:t>
            </a:r>
            <a:r>
              <a:rPr lang="en-GB" dirty="0" err="1"/>
              <a:t>na</a:t>
            </a:r>
            <a:r>
              <a:rPr lang="en-GB" dirty="0"/>
              <a:t> Azure </a:t>
            </a:r>
            <a:r>
              <a:rPr lang="en-GB" dirty="0" err="1"/>
              <a:t>Mamy</a:t>
            </a:r>
            <a:r>
              <a:rPr lang="en-GB" dirty="0"/>
              <a:t> ADLS (Blob) ADLS Gen 2</a:t>
            </a:r>
          </a:p>
          <a:p>
            <a:r>
              <a:rPr lang="en-GB" dirty="0" err="1"/>
              <a:t>Przetwarzanie</a:t>
            </a:r>
            <a:r>
              <a:rPr lang="en-GB" dirty="0"/>
              <a:t> </a:t>
            </a:r>
          </a:p>
          <a:p>
            <a:r>
              <a:rPr lang="en-GB" dirty="0"/>
              <a:t>HDInsight </a:t>
            </a:r>
            <a:r>
              <a:rPr lang="en-GB" dirty="0" err="1"/>
              <a:t>Spark,Hive</a:t>
            </a:r>
            <a:r>
              <a:rPr lang="en-GB" dirty="0"/>
              <a:t> Machine </a:t>
            </a:r>
            <a:r>
              <a:rPr lang="en-GB" dirty="0" err="1"/>
              <a:t>Learing</a:t>
            </a:r>
            <a:r>
              <a:rPr lang="en-GB" dirty="0"/>
              <a:t> </a:t>
            </a:r>
          </a:p>
          <a:p>
            <a:r>
              <a:rPr lang="en-GB" dirty="0"/>
              <a:t>Azure Data Lake Analytics</a:t>
            </a:r>
          </a:p>
          <a:p>
            <a:r>
              <a:rPr lang="en-GB" dirty="0"/>
              <a:t>Azure Databricks –</a:t>
            </a:r>
            <a:r>
              <a:rPr lang="en-GB" dirty="0" err="1"/>
              <a:t>ktore</a:t>
            </a:r>
            <a:r>
              <a:rPr lang="en-GB" dirty="0"/>
              <a:t> </a:t>
            </a:r>
            <a:r>
              <a:rPr lang="en-GB" dirty="0" err="1"/>
              <a:t>weszlo</a:t>
            </a:r>
            <a:r>
              <a:rPr lang="en-GB" dirty="0"/>
              <a:t> </a:t>
            </a:r>
            <a:r>
              <a:rPr lang="en-GB" dirty="0" err="1"/>
              <a:t>na</a:t>
            </a:r>
            <a:r>
              <a:rPr lang="en-GB" dirty="0"/>
              <a:t> </a:t>
            </a:r>
            <a:r>
              <a:rPr lang="en-GB" dirty="0" err="1"/>
              <a:t>poczatku</a:t>
            </a:r>
            <a:r>
              <a:rPr lang="en-GB" dirty="0"/>
              <a:t> 2018 I </a:t>
            </a:r>
            <a:r>
              <a:rPr lang="en-GB" dirty="0" err="1"/>
              <a:t>bardzo</a:t>
            </a:r>
            <a:r>
              <a:rPr lang="en-GB" dirty="0"/>
              <a:t> </a:t>
            </a:r>
            <a:r>
              <a:rPr lang="en-GB" dirty="0" err="1"/>
              <a:t>moca</a:t>
            </a:r>
            <a:r>
              <a:rPr lang="en-GB" dirty="0"/>
              <a:t> </a:t>
            </a:r>
            <a:r>
              <a:rPr lang="en-GB" dirty="0" err="1"/>
              <a:t>sie</a:t>
            </a:r>
            <a:r>
              <a:rPr lang="en-GB" dirty="0"/>
              <a:t> </a:t>
            </a:r>
            <a:r>
              <a:rPr lang="en-GB" dirty="0" err="1"/>
              <a:t>rozpycha</a:t>
            </a:r>
            <a:r>
              <a:rPr lang="en-GB" dirty="0"/>
              <a:t> (jest </a:t>
            </a:r>
            <a:r>
              <a:rPr lang="en-GB" dirty="0" err="1"/>
              <a:t>duzy</a:t>
            </a:r>
            <a:r>
              <a:rPr lang="en-GB" dirty="0"/>
              <a:t> boom </a:t>
            </a:r>
            <a:r>
              <a:rPr lang="en-GB" dirty="0" err="1"/>
              <a:t>na</a:t>
            </a:r>
            <a:r>
              <a:rPr lang="en-GB" dirty="0"/>
              <a:t> ta </a:t>
            </a:r>
            <a:r>
              <a:rPr lang="en-GB" dirty="0" err="1"/>
              <a:t>usluge</a:t>
            </a:r>
            <a:r>
              <a:rPr lang="en-GB" dirty="0"/>
              <a:t> np. ADF Data Flow)</a:t>
            </a:r>
          </a:p>
        </p:txBody>
      </p:sp>
      <p:sp>
        <p:nvSpPr>
          <p:cNvPr id="4" name="Slide Number Placeholder 3"/>
          <p:cNvSpPr>
            <a:spLocks noGrp="1"/>
          </p:cNvSpPr>
          <p:nvPr>
            <p:ph type="sldNum" sz="quarter" idx="5"/>
          </p:nvPr>
        </p:nvSpPr>
        <p:spPr/>
        <p:txBody>
          <a:bodyPr/>
          <a:lstStyle/>
          <a:p>
            <a:fld id="{55992286-4AA4-4E55-98B6-FFAF34B74A40}" type="slidenum">
              <a:rPr lang="en-US" smtClean="0"/>
              <a:t>43</a:t>
            </a:fld>
            <a:endParaRPr lang="en-US"/>
          </a:p>
        </p:txBody>
      </p:sp>
    </p:spTree>
    <p:extLst>
      <p:ext uri="{BB962C8B-B14F-4D97-AF65-F5344CB8AC3E}">
        <p14:creationId xmlns:p14="http://schemas.microsoft.com/office/powerpoint/2010/main" val="290118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44</a:t>
            </a:fld>
            <a:endParaRPr lang="en-US"/>
          </a:p>
        </p:txBody>
      </p:sp>
    </p:spTree>
    <p:extLst>
      <p:ext uri="{BB962C8B-B14F-4D97-AF65-F5344CB8AC3E}">
        <p14:creationId xmlns:p14="http://schemas.microsoft.com/office/powerpoint/2010/main" val="3488254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Typy</a:t>
            </a:r>
            <a:r>
              <a:rPr lang="en-GB" dirty="0"/>
              <a:t> </a:t>
            </a:r>
            <a:r>
              <a:rPr lang="en-GB" dirty="0" err="1"/>
              <a:t>danych</a:t>
            </a:r>
            <a:r>
              <a:rPr lang="en-GB" dirty="0"/>
              <a:t> </a:t>
            </a:r>
            <a:r>
              <a:rPr lang="en-GB" dirty="0" err="1"/>
              <a:t>danych</a:t>
            </a:r>
            <a:r>
              <a:rPr lang="en-GB" dirty="0"/>
              <a:t> – to co </a:t>
            </a:r>
            <a:r>
              <a:rPr lang="en-GB" dirty="0" err="1"/>
              <a:t>znamy</a:t>
            </a:r>
            <a:r>
              <a:rPr lang="en-GB" dirty="0"/>
              <a:t> z C# </a:t>
            </a:r>
          </a:p>
          <a:p>
            <a:r>
              <a:rPr lang="en-GB" dirty="0"/>
              <a:t>+</a:t>
            </a:r>
          </a:p>
          <a:p>
            <a:r>
              <a:rPr lang="en-GB" dirty="0"/>
              <a:t>SQLARRAY I SQLMAP to </a:t>
            </a:r>
            <a:r>
              <a:rPr lang="en-GB" dirty="0" err="1"/>
              <a:t>znamy</a:t>
            </a:r>
            <a:r>
              <a:rPr lang="en-GB" dirty="0"/>
              <a:t> z Hive</a:t>
            </a:r>
          </a:p>
          <a:p>
            <a:r>
              <a:rPr lang="en-GB" dirty="0"/>
              <a:t>Poza </a:t>
            </a:r>
            <a:r>
              <a:rPr lang="en-GB" dirty="0" err="1"/>
              <a:t>tym</a:t>
            </a:r>
            <a:r>
              <a:rPr lang="en-GB" dirty="0"/>
              <a:t> </a:t>
            </a:r>
            <a:r>
              <a:rPr lang="en-GB" dirty="0" err="1"/>
              <a:t>mamy</a:t>
            </a:r>
            <a:r>
              <a:rPr lang="en-GB" dirty="0"/>
              <a:t> </a:t>
            </a:r>
            <a:r>
              <a:rPr lang="en-GB" dirty="0" err="1"/>
              <a:t>RowSets</a:t>
            </a:r>
            <a:r>
              <a:rPr lang="en-GB" dirty="0"/>
              <a:t> – </a:t>
            </a:r>
            <a:r>
              <a:rPr lang="en-GB" dirty="0" err="1"/>
              <a:t>odpowiednik</a:t>
            </a:r>
            <a:r>
              <a:rPr lang="en-GB" dirty="0"/>
              <a:t> </a:t>
            </a:r>
            <a:r>
              <a:rPr lang="en-GB" dirty="0" err="1"/>
              <a:t>tabeli</a:t>
            </a:r>
            <a:r>
              <a:rPr lang="en-GB" dirty="0"/>
              <a:t> w SQL (</a:t>
            </a:r>
            <a:r>
              <a:rPr lang="en-GB" dirty="0" err="1"/>
              <a:t>lub</a:t>
            </a:r>
            <a:r>
              <a:rPr lang="en-GB" dirty="0"/>
              <a:t> </a:t>
            </a:r>
            <a:r>
              <a:rPr lang="en-GB" dirty="0" err="1"/>
              <a:t>dataframe</a:t>
            </a:r>
            <a:r>
              <a:rPr lang="en-GB" dirty="0"/>
              <a:t> w </a:t>
            </a:r>
            <a:r>
              <a:rPr lang="en-GB" dirty="0" err="1"/>
              <a:t>pyton</a:t>
            </a:r>
            <a:r>
              <a:rPr lang="en-GB" dirty="0"/>
              <a:t> </a:t>
            </a:r>
            <a:r>
              <a:rPr lang="en-GB" dirty="0" err="1"/>
              <a:t>lub</a:t>
            </a:r>
            <a:r>
              <a:rPr lang="en-GB" dirty="0"/>
              <a:t> R)</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45</a:t>
            </a:fld>
            <a:endParaRPr lang="en-US"/>
          </a:p>
        </p:txBody>
      </p:sp>
    </p:spTree>
    <p:extLst>
      <p:ext uri="{BB962C8B-B14F-4D97-AF65-F5344CB8AC3E}">
        <p14:creationId xmlns:p14="http://schemas.microsoft.com/office/powerpoint/2010/main" val="3389955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Jak</a:t>
            </a:r>
            <a:r>
              <a:rPr lang="en-GB" dirty="0"/>
              <a:t> </a:t>
            </a:r>
            <a:r>
              <a:rPr lang="en-GB" dirty="0" err="1"/>
              <a:t>ktos</a:t>
            </a:r>
            <a:r>
              <a:rPr lang="en-GB" dirty="0"/>
              <a:t> jest </a:t>
            </a:r>
            <a:r>
              <a:rPr lang="en-GB" dirty="0" err="1"/>
              <a:t>programista</a:t>
            </a:r>
            <a:r>
              <a:rPr lang="en-GB" dirty="0"/>
              <a:t> SQL to </a:t>
            </a:r>
            <a:r>
              <a:rPr lang="en-GB" dirty="0" err="1"/>
              <a:t>moze</a:t>
            </a:r>
            <a:r>
              <a:rPr lang="en-GB" dirty="0"/>
              <a:t> go </a:t>
            </a:r>
            <a:r>
              <a:rPr lang="en-GB" dirty="0" err="1"/>
              <a:t>spotkac</a:t>
            </a:r>
            <a:r>
              <a:rPr lang="en-GB" dirty="0"/>
              <a:t> </a:t>
            </a:r>
            <a:r>
              <a:rPr lang="en-GB" dirty="0" err="1"/>
              <a:t>kilka</a:t>
            </a:r>
            <a:r>
              <a:rPr lang="en-GB" dirty="0"/>
              <a:t> </a:t>
            </a:r>
            <a:r>
              <a:rPr lang="en-GB" dirty="0" err="1"/>
              <a:t>niespodzianek</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46</a:t>
            </a:fld>
            <a:endParaRPr lang="en-US"/>
          </a:p>
        </p:txBody>
      </p:sp>
    </p:spTree>
    <p:extLst>
      <p:ext uri="{BB962C8B-B14F-4D97-AF65-F5344CB8AC3E}">
        <p14:creationId xmlns:p14="http://schemas.microsoft.com/office/powerpoint/2010/main" val="3819382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47</a:t>
            </a:fld>
            <a:endParaRPr lang="en-US"/>
          </a:p>
        </p:txBody>
      </p:sp>
    </p:spTree>
    <p:extLst>
      <p:ext uri="{BB962C8B-B14F-4D97-AF65-F5344CB8AC3E}">
        <p14:creationId xmlns:p14="http://schemas.microsoft.com/office/powerpoint/2010/main" val="41315799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Jesli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chcemy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analizowac</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nasze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musimy</a:t>
            </a:r>
            <a:r>
              <a:rPr lang="en-US" sz="1200" b="0" i="0" kern="1200" dirty="0">
                <a:solidFill>
                  <a:schemeClr val="tx1"/>
                </a:solidFill>
                <a:effectLst/>
                <a:latin typeface="+mn-lt"/>
                <a:ea typeface="+mn-ea"/>
                <a:cs typeface="+mn-cs"/>
              </a:rPr>
              <a:t> je </a:t>
            </a:r>
            <a:r>
              <a:rPr lang="en-US" sz="1200" b="0" i="0" kern="1200" dirty="0" err="1">
                <a:solidFill>
                  <a:schemeClr val="tx1"/>
                </a:solidFill>
                <a:effectLst/>
                <a:latin typeface="+mn-lt"/>
                <a:ea typeface="+mn-ea"/>
                <a:cs typeface="+mn-cs"/>
              </a:rPr>
              <a:t>napierw</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jakos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pobrac</a:t>
            </a:r>
            <a:r>
              <a:rPr lang="en-US" sz="1200" b="0" i="0" kern="1200" dirty="0">
                <a:solidFill>
                  <a:schemeClr val="tx1"/>
                </a:solidFill>
                <a:effectLst/>
                <a:latin typeface="+mn-lt"/>
                <a:ea typeface="+mn-ea"/>
                <a:cs typeface="+mn-cs"/>
              </a:rPr>
              <a:t> I </a:t>
            </a:r>
            <a:r>
              <a:rPr lang="en-US" sz="1200" b="0" i="0" kern="1200" dirty="0" err="1">
                <a:solidFill>
                  <a:schemeClr val="tx1"/>
                </a:solidFill>
                <a:effectLst/>
                <a:latin typeface="+mn-lt"/>
                <a:ea typeface="+mn-ea"/>
                <a:cs typeface="+mn-cs"/>
              </a:rPr>
              <a:t>zoogranizowac</a:t>
            </a:r>
            <a:r>
              <a:rPr lang="en-US" sz="1200" b="0" i="0" kern="1200" dirty="0">
                <a:solidFill>
                  <a:schemeClr val="tx1"/>
                </a:solidFill>
                <a:effectLst/>
                <a:latin typeface="+mn-lt"/>
                <a:ea typeface="+mn-ea"/>
                <a:cs typeface="+mn-cs"/>
              </a:rPr>
              <a:t> </a:t>
            </a:r>
          </a:p>
          <a:p>
            <a:r>
              <a:rPr lang="en-US" sz="1200" b="0" i="0" kern="1200" dirty="0">
                <a:solidFill>
                  <a:schemeClr val="tx1"/>
                </a:solidFill>
                <a:effectLst/>
                <a:latin typeface="+mn-lt"/>
                <a:ea typeface="+mn-ea"/>
                <a:cs typeface="+mn-cs"/>
              </a:rPr>
              <a:t>For the last couple of decades </a:t>
            </a:r>
            <a:r>
              <a:rPr lang="en-US" sz="1200" b="0" i="0" u="none" strike="noStrike" kern="1200" dirty="0">
                <a:solidFill>
                  <a:schemeClr val="tx1"/>
                </a:solidFill>
                <a:effectLst/>
                <a:latin typeface="+mn-lt"/>
                <a:ea typeface="+mn-ea"/>
                <a:cs typeface="+mn-cs"/>
                <a:hlinkClick r:id="rId3"/>
              </a:rPr>
              <a:t>ETL </a:t>
            </a:r>
            <a:r>
              <a:rPr lang="en-US" sz="1200" b="0" i="0" kern="1200" dirty="0">
                <a:solidFill>
                  <a:schemeClr val="tx1"/>
                </a:solidFill>
                <a:effectLst/>
                <a:latin typeface="+mn-lt"/>
                <a:ea typeface="+mn-ea"/>
                <a:cs typeface="+mn-cs"/>
              </a:rPr>
              <a:t>(extract, transform, load) has been the traditional approach for data warehousing and analytics. The ELT (extract, load, transform) approach changes the old paradigm. But, what’s actually happening when the “T” and “L” are switched?</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48</a:t>
            </a:fld>
            <a:endParaRPr lang="en-US"/>
          </a:p>
        </p:txBody>
      </p:sp>
    </p:spTree>
    <p:extLst>
      <p:ext uri="{BB962C8B-B14F-4D97-AF65-F5344CB8AC3E}">
        <p14:creationId xmlns:p14="http://schemas.microsoft.com/office/powerpoint/2010/main" val="27673456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Fully managed service to support </a:t>
            </a:r>
            <a:r>
              <a:rPr lang="en-US" b="1" dirty="0">
                <a:solidFill>
                  <a:schemeClr val="accent4">
                    <a:lumMod val="75000"/>
                  </a:schemeClr>
                </a:solidFill>
              </a:rPr>
              <a:t>orchestration of data movement and transformation</a:t>
            </a:r>
          </a:p>
          <a:p>
            <a:r>
              <a:rPr lang="en-US" dirty="0"/>
              <a:t>Connect to </a:t>
            </a:r>
            <a:r>
              <a:rPr lang="en-US" b="1" dirty="0">
                <a:solidFill>
                  <a:schemeClr val="accent4">
                    <a:lumMod val="75000"/>
                  </a:schemeClr>
                </a:solidFill>
              </a:rPr>
              <a:t>relational or non-relational data that is on-premises or in the cloud</a:t>
            </a:r>
          </a:p>
          <a:p>
            <a:r>
              <a:rPr lang="en-US" dirty="0"/>
              <a:t>Allows monitor and manage data processing pipelines</a:t>
            </a:r>
          </a:p>
          <a:p>
            <a:r>
              <a:rPr lang="en-GB" dirty="0"/>
              <a:t>Version 1 and 2 (+SSIS)</a:t>
            </a:r>
            <a:endParaRPr lang="pl-PL" dirty="0"/>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49</a:t>
            </a:fld>
            <a:endParaRPr lang="en-US"/>
          </a:p>
        </p:txBody>
      </p:sp>
    </p:spTree>
    <p:extLst>
      <p:ext uri="{BB962C8B-B14F-4D97-AF65-F5344CB8AC3E}">
        <p14:creationId xmlns:p14="http://schemas.microsoft.com/office/powerpoint/2010/main" val="27105906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chemeClr val="accent4">
                    <a:lumMod val="75000"/>
                  </a:schemeClr>
                </a:solidFill>
              </a:rPr>
              <a:t>Activities</a:t>
            </a:r>
          </a:p>
          <a:p>
            <a:pPr lvl="1"/>
            <a:r>
              <a:rPr lang="en-US" dirty="0"/>
              <a:t>Actions you perform on your data</a:t>
            </a:r>
          </a:p>
          <a:p>
            <a:pPr lvl="1"/>
            <a:r>
              <a:rPr lang="en-US" dirty="0"/>
              <a:t>Inputs turned into outputs</a:t>
            </a:r>
          </a:p>
          <a:p>
            <a:r>
              <a:rPr lang="en-US" b="1" dirty="0">
                <a:solidFill>
                  <a:schemeClr val="accent4">
                    <a:lumMod val="75000"/>
                  </a:schemeClr>
                </a:solidFill>
              </a:rPr>
              <a:t>Pipelines</a:t>
            </a:r>
          </a:p>
          <a:p>
            <a:pPr lvl="1"/>
            <a:r>
              <a:rPr lang="en-US" dirty="0"/>
              <a:t>Logical grouping of activities for group operations</a:t>
            </a:r>
          </a:p>
          <a:p>
            <a:r>
              <a:rPr lang="en-US" b="1" dirty="0">
                <a:solidFill>
                  <a:schemeClr val="accent4">
                    <a:lumMod val="75000"/>
                  </a:schemeClr>
                </a:solidFill>
              </a:rPr>
              <a:t>Data sets</a:t>
            </a:r>
          </a:p>
          <a:p>
            <a:pPr lvl="1"/>
            <a:r>
              <a:rPr lang="en-US" dirty="0"/>
              <a:t>A named reference/pointer to data you want to use as an input or output of an activity</a:t>
            </a:r>
          </a:p>
          <a:p>
            <a:r>
              <a:rPr lang="en-US" b="1" dirty="0">
                <a:solidFill>
                  <a:schemeClr val="accent4">
                    <a:lumMod val="75000"/>
                  </a:schemeClr>
                </a:solidFill>
              </a:rPr>
              <a:t>Linked services</a:t>
            </a:r>
          </a:p>
          <a:p>
            <a:pPr lvl="1"/>
            <a:r>
              <a:rPr lang="en-US" dirty="0"/>
              <a:t>Connection of data factories to the resources and services you want to use</a:t>
            </a:r>
          </a:p>
          <a:p>
            <a:pPr lvl="1"/>
            <a:r>
              <a:rPr lang="en-US" dirty="0"/>
              <a:t>Connection of data stores like Azure storage and</a:t>
            </a:r>
            <a:br>
              <a:rPr lang="en-US" dirty="0"/>
            </a:br>
            <a:r>
              <a:rPr lang="en-US" dirty="0"/>
              <a:t>on-premises SQL Server</a:t>
            </a:r>
          </a:p>
          <a:p>
            <a:pPr lvl="1"/>
            <a:r>
              <a:rPr lang="en-US" dirty="0"/>
              <a:t>Connection of compute services like Azure Machine Learning, Azure HDInsight, and Azure Batch</a:t>
            </a:r>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51</a:t>
            </a:fld>
            <a:endParaRPr lang="en-US"/>
          </a:p>
        </p:txBody>
      </p:sp>
    </p:spTree>
    <p:extLst>
      <p:ext uri="{BB962C8B-B14F-4D97-AF65-F5344CB8AC3E}">
        <p14:creationId xmlns:p14="http://schemas.microsoft.com/office/powerpoint/2010/main" val="14100655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52</a:t>
            </a:fld>
            <a:endParaRPr lang="en-US"/>
          </a:p>
        </p:txBody>
      </p:sp>
    </p:spTree>
    <p:extLst>
      <p:ext uri="{BB962C8B-B14F-4D97-AF65-F5344CB8AC3E}">
        <p14:creationId xmlns:p14="http://schemas.microsoft.com/office/powerpoint/2010/main" val="37206124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53</a:t>
            </a:fld>
            <a:endParaRPr lang="en-US"/>
          </a:p>
        </p:txBody>
      </p:sp>
    </p:spTree>
    <p:extLst>
      <p:ext uri="{BB962C8B-B14F-4D97-AF65-F5344CB8AC3E}">
        <p14:creationId xmlns:p14="http://schemas.microsoft.com/office/powerpoint/2010/main" val="4130923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Jedna</a:t>
            </a:r>
            <a:r>
              <a:rPr lang="en-GB" dirty="0"/>
              <a:t> z </a:t>
            </a:r>
            <a:r>
              <a:rPr lang="en-GB" dirty="0" err="1"/>
              <a:t>zasadniczych</a:t>
            </a:r>
            <a:r>
              <a:rPr lang="en-GB" dirty="0"/>
              <a:t> </a:t>
            </a:r>
            <a:r>
              <a:rPr lang="en-GB" dirty="0" err="1"/>
              <a:t>roznic</a:t>
            </a:r>
            <a:r>
              <a:rPr lang="en-GB" dirty="0"/>
              <a:t> </a:t>
            </a:r>
            <a:r>
              <a:rPr lang="en-GB" dirty="0" err="1"/>
              <a:t>jesli</a:t>
            </a:r>
            <a:r>
              <a:rPr lang="en-GB" dirty="0"/>
              <a:t> </a:t>
            </a:r>
            <a:r>
              <a:rPr lang="en-GB" dirty="0" err="1"/>
              <a:t>chodzi</a:t>
            </a:r>
            <a:r>
              <a:rPr lang="en-GB" dirty="0"/>
              <a:t> o </a:t>
            </a:r>
            <a:r>
              <a:rPr lang="en-GB" dirty="0" err="1"/>
              <a:t>przetwarzanie</a:t>
            </a:r>
            <a:r>
              <a:rPr lang="en-GB" dirty="0"/>
              <a:t> Big Data jest to, ze </a:t>
            </a:r>
            <a:r>
              <a:rPr lang="en-GB" dirty="0" err="1"/>
              <a:t>dane</a:t>
            </a:r>
            <a:r>
              <a:rPr lang="en-GB" dirty="0"/>
              <a:t> </a:t>
            </a:r>
            <a:r>
              <a:rPr lang="en-GB" dirty="0" err="1"/>
              <a:t>mamy</a:t>
            </a:r>
            <a:r>
              <a:rPr lang="en-GB" dirty="0"/>
              <a:t> w </a:t>
            </a:r>
            <a:r>
              <a:rPr lang="en-GB" dirty="0" err="1"/>
              <a:t>surowym</a:t>
            </a:r>
            <a:r>
              <a:rPr lang="en-GB" dirty="0"/>
              <a:t> </a:t>
            </a:r>
            <a:r>
              <a:rPr lang="en-GB" dirty="0" err="1"/>
              <a:t>formacie</a:t>
            </a:r>
            <a:r>
              <a:rPr lang="en-GB" dirty="0"/>
              <a:t> a schemata </a:t>
            </a:r>
            <a:r>
              <a:rPr lang="en-GB" dirty="0" err="1"/>
              <a:t>nakladamy</a:t>
            </a:r>
            <a:r>
              <a:rPr lang="en-GB" dirty="0"/>
              <a:t> w </a:t>
            </a:r>
            <a:r>
              <a:rPr lang="en-GB" dirty="0" err="1"/>
              <a:t>momencie</a:t>
            </a:r>
            <a:r>
              <a:rPr lang="en-GB" dirty="0"/>
              <a:t> </a:t>
            </a:r>
            <a:r>
              <a:rPr lang="en-GB" dirty="0" err="1"/>
              <a:t>przetwarzania</a:t>
            </a:r>
            <a:r>
              <a:rPr lang="en-GB" dirty="0"/>
              <a:t> </a:t>
            </a:r>
          </a:p>
          <a:p>
            <a:r>
              <a:rPr lang="en-GB" dirty="0"/>
              <a:t>W RBMS/DW </a:t>
            </a:r>
            <a:r>
              <a:rPr lang="en-GB" dirty="0" err="1"/>
              <a:t>najpierw</a:t>
            </a:r>
            <a:r>
              <a:rPr lang="en-GB" dirty="0"/>
              <a:t> </a:t>
            </a:r>
            <a:r>
              <a:rPr lang="en-GB" dirty="0" err="1"/>
              <a:t>tworzymy</a:t>
            </a:r>
            <a:r>
              <a:rPr lang="en-GB" dirty="0"/>
              <a:t> </a:t>
            </a:r>
            <a:r>
              <a:rPr lang="en-GB" dirty="0" err="1"/>
              <a:t>schematy</a:t>
            </a:r>
            <a:r>
              <a:rPr lang="en-GB" dirty="0"/>
              <a:t> </a:t>
            </a:r>
            <a:r>
              <a:rPr lang="en-GB" dirty="0" err="1"/>
              <a:t>potem</a:t>
            </a:r>
            <a:r>
              <a:rPr lang="en-GB" dirty="0"/>
              <a:t> </a:t>
            </a:r>
            <a:r>
              <a:rPr lang="en-GB" dirty="0" err="1"/>
              <a:t>skomplikowane</a:t>
            </a:r>
            <a:r>
              <a:rPr lang="en-GB" dirty="0"/>
              <a:t> </a:t>
            </a:r>
            <a:r>
              <a:rPr lang="en-GB" dirty="0" err="1"/>
              <a:t>procesy</a:t>
            </a:r>
            <a:r>
              <a:rPr lang="en-GB" dirty="0"/>
              <a:t> ETL w </a:t>
            </a:r>
            <a:r>
              <a:rPr lang="en-GB" dirty="0" err="1"/>
              <a:t>przypadku</a:t>
            </a:r>
            <a:r>
              <a:rPr lang="en-GB" dirty="0"/>
              <a:t> DW </a:t>
            </a:r>
            <a:r>
              <a:rPr lang="en-GB" dirty="0" err="1"/>
              <a:t>tak</a:t>
            </a:r>
            <a:r>
              <a:rPr lang="en-GB" dirty="0"/>
              <a:t> aby </a:t>
            </a:r>
            <a:r>
              <a:rPr lang="en-GB" dirty="0" err="1"/>
              <a:t>dane</a:t>
            </a:r>
            <a:r>
              <a:rPr lang="en-GB" dirty="0"/>
              <a:t> </a:t>
            </a:r>
            <a:r>
              <a:rPr lang="en-GB" dirty="0" err="1"/>
              <a:t>dostosowac</a:t>
            </a:r>
            <a:r>
              <a:rPr lang="en-GB" dirty="0"/>
              <a:t> do </a:t>
            </a:r>
            <a:r>
              <a:rPr lang="en-GB" dirty="0" err="1"/>
              <a:t>celowych</a:t>
            </a:r>
            <a:r>
              <a:rPr lang="en-GB" dirty="0"/>
              <a:t> </a:t>
            </a:r>
            <a:r>
              <a:rPr lang="en-GB" dirty="0" err="1"/>
              <a:t>schematow</a:t>
            </a:r>
            <a:r>
              <a:rPr lang="en-GB" dirty="0"/>
              <a:t> I </a:t>
            </a:r>
            <a:r>
              <a:rPr lang="en-GB" dirty="0" err="1"/>
              <a:t>potem</a:t>
            </a:r>
            <a:r>
              <a:rPr lang="en-GB" dirty="0"/>
              <a:t> za </a:t>
            </a:r>
            <a:r>
              <a:rPr lang="en-GB" dirty="0" err="1"/>
              <a:t>pomoca</a:t>
            </a:r>
            <a:r>
              <a:rPr lang="en-GB" dirty="0"/>
              <a:t> SQL</a:t>
            </a:r>
          </a:p>
          <a:p>
            <a:r>
              <a:rPr lang="en-GB" dirty="0" err="1"/>
              <a:t>Mozemy</a:t>
            </a:r>
            <a:r>
              <a:rPr lang="en-GB" dirty="0"/>
              <a:t> </a:t>
            </a:r>
            <a:r>
              <a:rPr lang="en-GB" dirty="0" err="1"/>
              <a:t>analizowac</a:t>
            </a:r>
            <a:r>
              <a:rPr lang="en-GB" dirty="0"/>
              <a:t> </a:t>
            </a:r>
            <a:r>
              <a:rPr lang="en-GB" dirty="0" err="1"/>
              <a:t>nasze</a:t>
            </a:r>
            <a:r>
              <a:rPr lang="en-GB" dirty="0"/>
              <a:t> </a:t>
            </a:r>
            <a:r>
              <a:rPr lang="en-GB" dirty="0" err="1"/>
              <a:t>dane</a:t>
            </a:r>
            <a:endParaRPr lang="en-GB" dirty="0"/>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9</a:t>
            </a:fld>
            <a:endParaRPr lang="en-US"/>
          </a:p>
        </p:txBody>
      </p:sp>
    </p:spTree>
    <p:extLst>
      <p:ext uri="{BB962C8B-B14F-4D97-AF65-F5344CB8AC3E}">
        <p14:creationId xmlns:p14="http://schemas.microsoft.com/office/powerpoint/2010/main" val="22289535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55</a:t>
            </a:fld>
            <a:endParaRPr lang="en-US"/>
          </a:p>
        </p:txBody>
      </p:sp>
    </p:spTree>
    <p:extLst>
      <p:ext uri="{BB962C8B-B14F-4D97-AF65-F5344CB8AC3E}">
        <p14:creationId xmlns:p14="http://schemas.microsoft.com/office/powerpoint/2010/main" val="16645545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59</a:t>
            </a:fld>
            <a:endParaRPr lang="en-US"/>
          </a:p>
        </p:txBody>
      </p:sp>
    </p:spTree>
    <p:extLst>
      <p:ext uri="{BB962C8B-B14F-4D97-AF65-F5344CB8AC3E}">
        <p14:creationId xmlns:p14="http://schemas.microsoft.com/office/powerpoint/2010/main" val="421886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Jesli</a:t>
            </a:r>
            <a:r>
              <a:rPr lang="en-GB" dirty="0"/>
              <a:t> </a:t>
            </a:r>
            <a:r>
              <a:rPr lang="en-GB" dirty="0" err="1"/>
              <a:t>chodzi</a:t>
            </a:r>
            <a:r>
              <a:rPr lang="en-GB" dirty="0"/>
              <a:t> o </a:t>
            </a:r>
            <a:r>
              <a:rPr lang="en-GB" dirty="0" err="1"/>
              <a:t>torie</a:t>
            </a:r>
            <a:r>
              <a:rPr lang="en-GB" dirty="0"/>
              <a:t> </a:t>
            </a:r>
            <a:r>
              <a:rPr lang="en-GB" dirty="0" err="1"/>
              <a:t>i</a:t>
            </a:r>
            <a:r>
              <a:rPr lang="en-GB" dirty="0"/>
              <a:t> </a:t>
            </a:r>
            <a:r>
              <a:rPr lang="en-GB" dirty="0" err="1"/>
              <a:t>procesowanie</a:t>
            </a:r>
            <a:r>
              <a:rPr lang="en-GB" dirty="0"/>
              <a:t> </a:t>
            </a:r>
            <a:r>
              <a:rPr lang="en-GB" dirty="0" err="1"/>
              <a:t>danych</a:t>
            </a:r>
            <a:r>
              <a:rPr lang="en-GB" dirty="0"/>
              <a:t> to </a:t>
            </a:r>
            <a:r>
              <a:rPr lang="en-GB" dirty="0" err="1"/>
              <a:t>teoria</a:t>
            </a:r>
            <a:r>
              <a:rPr lang="en-GB" dirty="0"/>
              <a:t> </a:t>
            </a:r>
            <a:r>
              <a:rPr lang="en-GB" dirty="0" err="1"/>
              <a:t>mowi</a:t>
            </a:r>
            <a:r>
              <a:rPr lang="en-GB" dirty="0"/>
              <a:t> ze </a:t>
            </a:r>
            <a:r>
              <a:rPr lang="en-GB" dirty="0" err="1"/>
              <a:t>jednna</a:t>
            </a:r>
            <a:r>
              <a:rPr lang="en-GB" dirty="0"/>
              <a:t> z </a:t>
            </a:r>
            <a:r>
              <a:rPr lang="en-GB" dirty="0" err="1"/>
              <a:t>mozliwosci</a:t>
            </a:r>
            <a:r>
              <a:rPr lang="en-GB" dirty="0"/>
              <a:t> jest </a:t>
            </a:r>
            <a:r>
              <a:rPr lang="en-GB" dirty="0" err="1"/>
              <a:t>architektura</a:t>
            </a:r>
            <a:r>
              <a:rPr lang="en-GB" dirty="0"/>
              <a:t> Lambda </a:t>
            </a:r>
          </a:p>
          <a:p>
            <a:r>
              <a:rPr lang="en-GB" dirty="0"/>
              <a:t>Co </a:t>
            </a:r>
            <a:r>
              <a:rPr lang="en-GB" dirty="0" err="1"/>
              <a:t>zatem</a:t>
            </a:r>
            <a:r>
              <a:rPr lang="en-GB" dirty="0"/>
              <a:t> </a:t>
            </a:r>
            <a:r>
              <a:rPr lang="en-GB" dirty="0" err="1"/>
              <a:t>mowi</a:t>
            </a:r>
            <a:r>
              <a:rPr lang="en-GB" dirty="0"/>
              <a:t> </a:t>
            </a:r>
            <a:r>
              <a:rPr lang="en-GB" dirty="0" err="1"/>
              <a:t>architektura</a:t>
            </a:r>
            <a:r>
              <a:rPr lang="en-GB" dirty="0"/>
              <a:t> Lambda o </a:t>
            </a:r>
            <a:r>
              <a:rPr lang="en-GB" dirty="0" err="1"/>
              <a:t>przetwarzaniu</a:t>
            </a:r>
            <a:r>
              <a:rPr lang="en-GB" dirty="0"/>
              <a:t> </a:t>
            </a:r>
            <a:r>
              <a:rPr lang="en-GB" dirty="0" err="1"/>
              <a:t>danych</a:t>
            </a:r>
            <a:endParaRPr lang="en-GB" dirty="0"/>
          </a:p>
          <a:p>
            <a:r>
              <a:rPr lang="en-GB" dirty="0"/>
              <a:t>W </a:t>
            </a:r>
            <a:r>
              <a:rPr lang="en-GB" dirty="0" err="1"/>
              <a:t>architekturze</a:t>
            </a:r>
            <a:r>
              <a:rPr lang="en-GB" dirty="0"/>
              <a:t> Lambda </a:t>
            </a:r>
            <a:r>
              <a:rPr lang="en-GB" dirty="0" err="1"/>
              <a:t>dane</a:t>
            </a:r>
            <a:r>
              <a:rPr lang="en-GB" dirty="0"/>
              <a:t> </a:t>
            </a:r>
            <a:r>
              <a:rPr lang="en-GB" dirty="0" err="1"/>
              <a:t>dzielimy</a:t>
            </a:r>
            <a:r>
              <a:rPr lang="en-GB" dirty="0"/>
              <a:t> </a:t>
            </a:r>
            <a:r>
              <a:rPr lang="en-GB" dirty="0" err="1"/>
              <a:t>na</a:t>
            </a:r>
            <a:r>
              <a:rPr lang="en-GB" dirty="0"/>
              <a:t> </a:t>
            </a:r>
            <a:r>
              <a:rPr lang="en-GB" dirty="0" err="1"/>
              <a:t>tzw</a:t>
            </a:r>
            <a:r>
              <a:rPr lang="en-GB" dirty="0"/>
              <a:t> HOT I COLD data.</a:t>
            </a:r>
          </a:p>
          <a:p>
            <a:r>
              <a:rPr lang="en-GB" dirty="0" err="1"/>
              <a:t>Każde</a:t>
            </a:r>
            <a:r>
              <a:rPr lang="en-GB" dirty="0"/>
              <a:t> z </a:t>
            </a:r>
            <a:r>
              <a:rPr lang="en-GB" dirty="0" err="1"/>
              <a:t>tych</a:t>
            </a:r>
            <a:r>
              <a:rPr lang="en-GB" dirty="0"/>
              <a:t> </a:t>
            </a:r>
            <a:r>
              <a:rPr lang="en-GB" dirty="0" err="1"/>
              <a:t>dwóch</a:t>
            </a:r>
            <a:r>
              <a:rPr lang="en-GB" dirty="0"/>
              <a:t> </a:t>
            </a:r>
            <a:r>
              <a:rPr lang="en-GB" dirty="0" err="1"/>
              <a:t>grup</a:t>
            </a:r>
            <a:r>
              <a:rPr lang="en-GB" dirty="0"/>
              <a:t> </a:t>
            </a:r>
            <a:r>
              <a:rPr lang="en-GB" dirty="0" err="1"/>
              <a:t>danych</a:t>
            </a:r>
            <a:r>
              <a:rPr lang="en-GB" dirty="0"/>
              <a:t> </a:t>
            </a:r>
            <a:r>
              <a:rPr lang="en-GB" dirty="0" err="1"/>
              <a:t>procesowana</a:t>
            </a:r>
            <a:r>
              <a:rPr lang="en-GB" dirty="0"/>
              <a:t> jest </a:t>
            </a:r>
            <a:r>
              <a:rPr lang="en-GB" dirty="0" err="1"/>
              <a:t>osobno</a:t>
            </a:r>
            <a:endParaRPr lang="en-GB" dirty="0"/>
          </a:p>
          <a:p>
            <a:r>
              <a:rPr lang="en-GB" dirty="0"/>
              <a:t>Dane COLD </a:t>
            </a:r>
            <a:r>
              <a:rPr lang="en-GB" dirty="0" err="1"/>
              <a:t>przetwrzane</a:t>
            </a:r>
            <a:r>
              <a:rPr lang="en-GB" dirty="0"/>
              <a:t> </a:t>
            </a:r>
            <a:r>
              <a:rPr lang="en-GB" dirty="0" err="1"/>
              <a:t>sa</a:t>
            </a:r>
            <a:r>
              <a:rPr lang="en-GB" dirty="0"/>
              <a:t> w </a:t>
            </a:r>
            <a:r>
              <a:rPr lang="en-GB" dirty="0" err="1"/>
              <a:t>trybie</a:t>
            </a:r>
            <a:r>
              <a:rPr lang="en-GB" dirty="0"/>
              <a:t> </a:t>
            </a:r>
            <a:r>
              <a:rPr lang="en-GB" dirty="0" err="1"/>
              <a:t>batchowym</a:t>
            </a:r>
            <a:r>
              <a:rPr lang="en-GB" dirty="0"/>
              <a:t> – </a:t>
            </a:r>
            <a:r>
              <a:rPr lang="en-GB" dirty="0" err="1"/>
              <a:t>oznacza</a:t>
            </a:r>
            <a:r>
              <a:rPr lang="en-GB" dirty="0"/>
              <a:t> to ze </a:t>
            </a:r>
            <a:r>
              <a:rPr lang="en-GB" dirty="0" err="1"/>
              <a:t>najpierw</a:t>
            </a:r>
            <a:r>
              <a:rPr lang="en-GB" dirty="0"/>
              <a:t> </a:t>
            </a:r>
            <a:r>
              <a:rPr lang="en-GB" dirty="0" err="1"/>
              <a:t>zbieramy</a:t>
            </a:r>
            <a:r>
              <a:rPr lang="en-GB" dirty="0"/>
              <a:t> </a:t>
            </a:r>
            <a:r>
              <a:rPr lang="en-GB" dirty="0" err="1"/>
              <a:t>jakis</a:t>
            </a:r>
            <a:r>
              <a:rPr lang="en-GB" dirty="0"/>
              <a:t> dataset </a:t>
            </a:r>
            <a:r>
              <a:rPr lang="en-GB" dirty="0" err="1"/>
              <a:t>danych</a:t>
            </a:r>
            <a:r>
              <a:rPr lang="en-GB" dirty="0"/>
              <a:t> np. z </a:t>
            </a:r>
            <a:r>
              <a:rPr lang="en-GB" dirty="0" err="1"/>
              <a:t>jednego</a:t>
            </a:r>
            <a:r>
              <a:rPr lang="en-GB" dirty="0"/>
              <a:t> </a:t>
            </a:r>
            <a:r>
              <a:rPr lang="en-GB" dirty="0" err="1"/>
              <a:t>dnia</a:t>
            </a:r>
            <a:r>
              <a:rPr lang="en-GB" dirty="0"/>
              <a:t> a </a:t>
            </a:r>
            <a:r>
              <a:rPr lang="en-GB" dirty="0" err="1"/>
              <a:t>nastepnie</a:t>
            </a:r>
            <a:r>
              <a:rPr lang="en-GB" dirty="0"/>
              <a:t> </a:t>
            </a:r>
            <a:r>
              <a:rPr lang="en-GB" dirty="0" err="1"/>
              <a:t>uruchamiane</a:t>
            </a:r>
            <a:r>
              <a:rPr lang="en-GB" dirty="0"/>
              <a:t> jest </a:t>
            </a:r>
            <a:r>
              <a:rPr lang="en-GB" dirty="0" err="1"/>
              <a:t>przetwarzeanie</a:t>
            </a:r>
            <a:r>
              <a:rPr lang="en-GB" dirty="0"/>
              <a:t> </a:t>
            </a:r>
            <a:r>
              <a:rPr lang="en-GB" dirty="0" err="1"/>
              <a:t>takiego</a:t>
            </a:r>
            <a:r>
              <a:rPr lang="en-GB" dirty="0"/>
              <a:t> </a:t>
            </a:r>
            <a:r>
              <a:rPr lang="en-GB" dirty="0" err="1"/>
              <a:t>datasetu</a:t>
            </a:r>
            <a:endParaRPr lang="en-GB" dirty="0"/>
          </a:p>
          <a:p>
            <a:r>
              <a:rPr lang="en-GB" dirty="0"/>
              <a:t>Dane HOT </a:t>
            </a:r>
            <a:r>
              <a:rPr lang="en-GB" dirty="0" err="1"/>
              <a:t>przetwarzane</a:t>
            </a:r>
            <a:r>
              <a:rPr lang="en-GB" dirty="0"/>
              <a:t> </a:t>
            </a:r>
            <a:r>
              <a:rPr lang="en-GB" dirty="0" err="1"/>
              <a:t>sa</a:t>
            </a:r>
            <a:r>
              <a:rPr lang="en-GB" dirty="0"/>
              <a:t> w </a:t>
            </a:r>
            <a:r>
              <a:rPr lang="en-GB" dirty="0" err="1"/>
              <a:t>trybie</a:t>
            </a:r>
            <a:r>
              <a:rPr lang="en-GB" dirty="0"/>
              <a:t> Near to real time </a:t>
            </a:r>
            <a:r>
              <a:rPr lang="en-GB" dirty="0" err="1"/>
              <a:t>lub</a:t>
            </a:r>
            <a:r>
              <a:rPr lang="en-GB" dirty="0"/>
              <a:t> </a:t>
            </a:r>
            <a:r>
              <a:rPr lang="en-GB" dirty="0" err="1"/>
              <a:t>trybie</a:t>
            </a:r>
            <a:r>
              <a:rPr lang="en-GB" dirty="0"/>
              <a:t> </a:t>
            </a:r>
            <a:r>
              <a:rPr lang="en-GB" dirty="0" err="1"/>
              <a:t>tzw</a:t>
            </a:r>
            <a:r>
              <a:rPr lang="en-GB" dirty="0"/>
              <a:t> </a:t>
            </a:r>
            <a:r>
              <a:rPr lang="en-GB" dirty="0" err="1"/>
              <a:t>microbatchy</a:t>
            </a:r>
            <a:r>
              <a:rPr lang="en-GB" dirty="0"/>
              <a:t> –</a:t>
            </a:r>
            <a:r>
              <a:rPr lang="en-GB" dirty="0" err="1"/>
              <a:t>takie</a:t>
            </a:r>
            <a:r>
              <a:rPr lang="en-GB" dirty="0"/>
              <a:t> </a:t>
            </a:r>
            <a:r>
              <a:rPr lang="en-GB" dirty="0" err="1"/>
              <a:t>podejście</a:t>
            </a:r>
            <a:r>
              <a:rPr lang="en-GB" dirty="0"/>
              <a:t> </a:t>
            </a:r>
            <a:r>
              <a:rPr lang="en-GB" dirty="0" err="1"/>
              <a:t>używane</a:t>
            </a:r>
            <a:r>
              <a:rPr lang="en-GB" dirty="0"/>
              <a:t> jest w </a:t>
            </a:r>
            <a:r>
              <a:rPr lang="en-GB" dirty="0" err="1"/>
              <a:t>przypadku</a:t>
            </a:r>
            <a:r>
              <a:rPr lang="en-GB" dirty="0"/>
              <a:t> </a:t>
            </a:r>
            <a:r>
              <a:rPr lang="en-GB" dirty="0" err="1"/>
              <a:t>kiedy</a:t>
            </a:r>
            <a:r>
              <a:rPr lang="en-GB" dirty="0"/>
              <a:t> </a:t>
            </a:r>
            <a:r>
              <a:rPr lang="en-GB" dirty="0" err="1"/>
              <a:t>chcemy</a:t>
            </a:r>
            <a:r>
              <a:rPr lang="en-GB" dirty="0"/>
              <a:t> </a:t>
            </a:r>
            <a:r>
              <a:rPr lang="en-GB" dirty="0" err="1"/>
              <a:t>robić</a:t>
            </a:r>
            <a:r>
              <a:rPr lang="en-GB" dirty="0"/>
              <a:t> </a:t>
            </a:r>
            <a:r>
              <a:rPr lang="en-GB" dirty="0" err="1"/>
              <a:t>online’owe</a:t>
            </a:r>
            <a:r>
              <a:rPr lang="en-GB" dirty="0"/>
              <a:t> </a:t>
            </a:r>
            <a:r>
              <a:rPr lang="en-GB" dirty="0" err="1"/>
              <a:t>analizy</a:t>
            </a:r>
            <a:r>
              <a:rPr lang="en-GB" dirty="0"/>
              <a:t> </a:t>
            </a:r>
            <a:r>
              <a:rPr lang="en-GB" dirty="0" err="1"/>
              <a:t>danych</a:t>
            </a:r>
            <a:r>
              <a:rPr lang="en-GB" dirty="0"/>
              <a:t> </a:t>
            </a:r>
          </a:p>
          <a:p>
            <a:r>
              <a:rPr lang="en-GB" dirty="0" err="1"/>
              <a:t>Przeprocesowane</a:t>
            </a:r>
            <a:r>
              <a:rPr lang="en-GB" dirty="0"/>
              <a:t> </a:t>
            </a:r>
            <a:r>
              <a:rPr lang="en-GB" dirty="0" err="1"/>
              <a:t>dane</a:t>
            </a:r>
            <a:r>
              <a:rPr lang="en-GB" dirty="0"/>
              <a:t> </a:t>
            </a:r>
            <a:r>
              <a:rPr lang="en-GB" dirty="0" err="1"/>
              <a:t>udostepiane</a:t>
            </a:r>
            <a:r>
              <a:rPr lang="en-GB" dirty="0"/>
              <a:t> </a:t>
            </a:r>
            <a:r>
              <a:rPr lang="en-GB" dirty="0" err="1"/>
              <a:t>sa</a:t>
            </a:r>
            <a:r>
              <a:rPr lang="en-GB" dirty="0"/>
              <a:t> za </a:t>
            </a:r>
            <a:r>
              <a:rPr lang="en-GB" dirty="0" err="1"/>
              <a:t>posrednictwem</a:t>
            </a:r>
            <a:r>
              <a:rPr lang="en-GB" dirty="0"/>
              <a:t> </a:t>
            </a:r>
            <a:r>
              <a:rPr lang="en-GB" dirty="0" err="1"/>
              <a:t>aplikacji</a:t>
            </a:r>
            <a:r>
              <a:rPr lang="en-GB" dirty="0"/>
              <a:t> </a:t>
            </a:r>
            <a:r>
              <a:rPr lang="en-GB" dirty="0" err="1"/>
              <a:t>uztkownikowi</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10</a:t>
            </a:fld>
            <a:endParaRPr lang="en-US"/>
          </a:p>
        </p:txBody>
      </p:sp>
    </p:spTree>
    <p:extLst>
      <p:ext uri="{BB962C8B-B14F-4D97-AF65-F5344CB8AC3E}">
        <p14:creationId xmlns:p14="http://schemas.microsoft.com/office/powerpoint/2010/main" val="3126229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err="1"/>
              <a:t>Jesli</a:t>
            </a:r>
            <a:r>
              <a:rPr lang="en-GB" dirty="0"/>
              <a:t> </a:t>
            </a:r>
            <a:r>
              <a:rPr lang="en-GB" dirty="0" err="1"/>
              <a:t>chodzi</a:t>
            </a:r>
            <a:r>
              <a:rPr lang="en-GB" dirty="0"/>
              <a:t> o </a:t>
            </a:r>
            <a:r>
              <a:rPr lang="en-GB" dirty="0" err="1"/>
              <a:t>przetwarzanie</a:t>
            </a:r>
            <a:r>
              <a:rPr lang="en-GB" dirty="0"/>
              <a:t> </a:t>
            </a:r>
            <a:r>
              <a:rPr lang="en-GB" dirty="0" err="1"/>
              <a:t>duzych</a:t>
            </a:r>
            <a:r>
              <a:rPr lang="en-GB" dirty="0"/>
              <a:t> </a:t>
            </a:r>
            <a:r>
              <a:rPr lang="en-GB" dirty="0" err="1"/>
              <a:t>zbiorow</a:t>
            </a:r>
            <a:r>
              <a:rPr lang="en-GB" dirty="0"/>
              <a:t> </a:t>
            </a:r>
            <a:r>
              <a:rPr lang="en-GB" dirty="0" err="1"/>
              <a:t>danych</a:t>
            </a:r>
            <a:r>
              <a:rPr lang="en-GB" dirty="0"/>
              <a:t> to </a:t>
            </a:r>
            <a:r>
              <a:rPr lang="en-GB" dirty="0" err="1"/>
              <a:t>ostatnio</a:t>
            </a:r>
            <a:r>
              <a:rPr lang="en-GB" dirty="0"/>
              <a:t> </a:t>
            </a:r>
            <a:r>
              <a:rPr lang="en-GB" dirty="0" err="1"/>
              <a:t>staje</a:t>
            </a:r>
            <a:r>
              <a:rPr lang="en-GB" dirty="0"/>
              <a:t> </a:t>
            </a:r>
            <a:r>
              <a:rPr lang="en-GB" dirty="0" err="1"/>
              <a:t>sie</a:t>
            </a:r>
            <a:r>
              <a:rPr lang="en-GB" dirty="0"/>
              <a:t> </a:t>
            </a:r>
            <a:r>
              <a:rPr lang="en-GB" dirty="0" err="1"/>
              <a:t>popularne</a:t>
            </a:r>
            <a:r>
              <a:rPr lang="en-GB" dirty="0"/>
              <a:t> </a:t>
            </a:r>
            <a:r>
              <a:rPr lang="en-GB" dirty="0" err="1"/>
              <a:t>podejscie</a:t>
            </a:r>
            <a:r>
              <a:rPr lang="en-GB" dirty="0"/>
              <a:t> </a:t>
            </a:r>
            <a:r>
              <a:rPr lang="en-GB" dirty="0" err="1"/>
              <a:t>przewtarzania</a:t>
            </a:r>
            <a:r>
              <a:rPr lang="en-GB" dirty="0"/>
              <a:t> </a:t>
            </a:r>
            <a:r>
              <a:rPr lang="en-GB" dirty="0" err="1"/>
              <a:t>oparte</a:t>
            </a:r>
            <a:r>
              <a:rPr lang="en-GB" dirty="0"/>
              <a:t> o Data Lake.</a:t>
            </a:r>
          </a:p>
          <a:p>
            <a:r>
              <a:rPr lang="en-GB" dirty="0" err="1"/>
              <a:t>Koncepcja</a:t>
            </a:r>
            <a:r>
              <a:rPr lang="en-GB" dirty="0"/>
              <a:t> ta </a:t>
            </a:r>
            <a:r>
              <a:rPr lang="en-GB" dirty="0" err="1"/>
              <a:t>bardzo</a:t>
            </a:r>
            <a:r>
              <a:rPr lang="en-GB" dirty="0"/>
              <a:t> </a:t>
            </a:r>
            <a:r>
              <a:rPr lang="en-GB" dirty="0" err="1"/>
              <a:t>mocno</a:t>
            </a:r>
            <a:r>
              <a:rPr lang="en-GB" dirty="0"/>
              <a:t> </a:t>
            </a:r>
            <a:r>
              <a:rPr lang="en-GB" dirty="0" err="1"/>
              <a:t>wpisuje</a:t>
            </a:r>
            <a:r>
              <a:rPr lang="en-GB" dirty="0"/>
              <a:t> </a:t>
            </a:r>
            <a:r>
              <a:rPr lang="en-GB" dirty="0" err="1"/>
              <a:t>się</a:t>
            </a:r>
            <a:r>
              <a:rPr lang="en-GB" dirty="0"/>
              <a:t> w </a:t>
            </a:r>
            <a:r>
              <a:rPr lang="en-GB" dirty="0" err="1"/>
              <a:t>architektura</a:t>
            </a:r>
            <a:r>
              <a:rPr lang="en-GB" dirty="0"/>
              <a:t> Lambda w process </a:t>
            </a:r>
            <a:r>
              <a:rPr lang="en-GB" dirty="0" err="1"/>
              <a:t>przetwarzania</a:t>
            </a:r>
            <a:r>
              <a:rPr lang="en-GB" dirty="0"/>
              <a:t> COLD Data</a:t>
            </a:r>
          </a:p>
          <a:p>
            <a:r>
              <a:rPr lang="en-GB" dirty="0" err="1"/>
              <a:t>Czym</a:t>
            </a:r>
            <a:r>
              <a:rPr lang="en-GB" dirty="0"/>
              <a:t> jest Data Lake ? CTO Pentaho James Dixon </a:t>
            </a:r>
            <a:r>
              <a:rPr lang="en-GB" dirty="0" err="1"/>
              <a:t>zdefiniowal</a:t>
            </a:r>
            <a:r>
              <a:rPr lang="en-GB" dirty="0"/>
              <a:t> data lake w </a:t>
            </a:r>
            <a:r>
              <a:rPr lang="en-GB" dirty="0" err="1"/>
              <a:t>nastepujacy</a:t>
            </a:r>
            <a:r>
              <a:rPr lang="en-GB" dirty="0"/>
              <a:t> </a:t>
            </a:r>
            <a:r>
              <a:rPr lang="en-GB" dirty="0" err="1"/>
              <a:t>sposob</a:t>
            </a:r>
            <a:r>
              <a:rPr lang="en-GB" dirty="0"/>
              <a:t> : </a:t>
            </a:r>
            <a:r>
              <a:rPr lang="en-GB" dirty="0" err="1"/>
              <a:t>jesli</a:t>
            </a:r>
            <a:r>
              <a:rPr lang="en-GB" dirty="0"/>
              <a:t> DW to </a:t>
            </a:r>
            <a:r>
              <a:rPr lang="en-GB" dirty="0" err="1"/>
              <a:t>magazyn</a:t>
            </a:r>
            <a:r>
              <a:rPr lang="en-GB" dirty="0"/>
              <a:t> z </a:t>
            </a:r>
            <a:r>
              <a:rPr lang="en-GB" dirty="0" err="1"/>
              <a:t>woda</a:t>
            </a:r>
            <a:r>
              <a:rPr lang="en-GB" dirty="0"/>
              <a:t> to DL do </a:t>
            </a:r>
            <a:r>
              <a:rPr lang="en-GB" dirty="0" err="1"/>
              <a:t>woda</a:t>
            </a:r>
            <a:r>
              <a:rPr lang="en-GB" dirty="0"/>
              <a:t> w </a:t>
            </a:r>
            <a:r>
              <a:rPr lang="en-GB" dirty="0" err="1"/>
              <a:t>naturalnej</a:t>
            </a:r>
            <a:r>
              <a:rPr lang="en-GB" dirty="0"/>
              <a:t> </a:t>
            </a:r>
            <a:r>
              <a:rPr lang="en-GB" dirty="0" err="1"/>
              <a:t>postaci</a:t>
            </a:r>
            <a:endParaRPr lang="en-GB" dirty="0"/>
          </a:p>
          <a:p>
            <a:r>
              <a:rPr lang="en-GB" dirty="0"/>
              <a:t>Jest </a:t>
            </a:r>
            <a:r>
              <a:rPr lang="en-GB" dirty="0" err="1"/>
              <a:t>jeszcze</a:t>
            </a:r>
            <a:r>
              <a:rPr lang="en-GB" dirty="0"/>
              <a:t> </a:t>
            </a:r>
            <a:r>
              <a:rPr lang="en-GB" dirty="0" err="1"/>
              <a:t>jedna</a:t>
            </a:r>
            <a:r>
              <a:rPr lang="en-GB" dirty="0"/>
              <a:t> </a:t>
            </a:r>
            <a:r>
              <a:rPr lang="en-GB" dirty="0" err="1"/>
              <a:t>definicja</a:t>
            </a:r>
            <a:r>
              <a:rPr lang="en-GB" dirty="0"/>
              <a:t> DL – to ISASA –</a:t>
            </a:r>
            <a:r>
              <a:rPr lang="en-GB" dirty="0" err="1"/>
              <a:t>czyli</a:t>
            </a:r>
            <a:r>
              <a:rPr lang="en-GB" dirty="0"/>
              <a:t> </a:t>
            </a:r>
            <a:r>
              <a:rPr lang="en-GB" dirty="0" err="1"/>
              <a:t>skrot</a:t>
            </a:r>
            <a:r>
              <a:rPr lang="en-GB" dirty="0"/>
              <a:t> od Ingest Store Analyse Surface Act</a:t>
            </a:r>
          </a:p>
          <a:p>
            <a:r>
              <a:rPr lang="en-GB" dirty="0"/>
              <a:t>Z </a:t>
            </a:r>
            <a:r>
              <a:rPr lang="en-GB" dirty="0" err="1"/>
              <a:t>binesowego</a:t>
            </a:r>
            <a:r>
              <a:rPr lang="en-GB" dirty="0"/>
              <a:t> </a:t>
            </a:r>
            <a:r>
              <a:rPr lang="en-GB" dirty="0" err="1"/>
              <a:t>punktu</a:t>
            </a:r>
            <a:r>
              <a:rPr lang="en-GB" dirty="0"/>
              <a:t> </a:t>
            </a:r>
            <a:r>
              <a:rPr lang="en-GB" dirty="0" err="1"/>
              <a:t>widzenia</a:t>
            </a:r>
            <a:r>
              <a:rPr lang="en-GB" dirty="0"/>
              <a:t> </a:t>
            </a:r>
            <a:r>
              <a:rPr lang="en-GB" dirty="0" err="1"/>
              <a:t>najwazniejszy</a:t>
            </a:r>
            <a:r>
              <a:rPr lang="en-GB" dirty="0"/>
              <a:t> jest ACT –</a:t>
            </a:r>
            <a:r>
              <a:rPr lang="en-GB" dirty="0" err="1"/>
              <a:t>czy</a:t>
            </a:r>
            <a:r>
              <a:rPr lang="en-GB" dirty="0"/>
              <a:t> Make Me More Money</a:t>
            </a:r>
          </a:p>
          <a:p>
            <a:r>
              <a:rPr lang="en-GB" dirty="0" err="1"/>
              <a:t>Najogolniej</a:t>
            </a:r>
            <a:r>
              <a:rPr lang="en-GB" dirty="0"/>
              <a:t> </a:t>
            </a:r>
            <a:r>
              <a:rPr lang="en-GB" dirty="0" err="1"/>
              <a:t>mowiac</a:t>
            </a:r>
            <a:r>
              <a:rPr lang="en-GB" dirty="0"/>
              <a:t> DL to </a:t>
            </a:r>
            <a:r>
              <a:rPr lang="en-GB" dirty="0" err="1"/>
              <a:t>konetener</a:t>
            </a:r>
            <a:r>
              <a:rPr lang="en-GB" dirty="0"/>
              <a:t> </a:t>
            </a:r>
            <a:r>
              <a:rPr lang="en-GB" dirty="0" err="1"/>
              <a:t>na</a:t>
            </a:r>
            <a:r>
              <a:rPr lang="en-GB" dirty="0"/>
              <a:t> </a:t>
            </a:r>
            <a:r>
              <a:rPr lang="en-GB" dirty="0" err="1"/>
              <a:t>roznego</a:t>
            </a:r>
            <a:r>
              <a:rPr lang="en-GB" dirty="0"/>
              <a:t> </a:t>
            </a:r>
            <a:r>
              <a:rPr lang="en-GB" dirty="0" err="1"/>
              <a:t>rodzaju</a:t>
            </a:r>
            <a:r>
              <a:rPr lang="en-GB" dirty="0"/>
              <a:t> </a:t>
            </a:r>
            <a:r>
              <a:rPr lang="en-GB" dirty="0" err="1"/>
              <a:t>dane</a:t>
            </a:r>
            <a:r>
              <a:rPr lang="en-GB" dirty="0"/>
              <a:t> – </a:t>
            </a:r>
            <a:r>
              <a:rPr lang="en-GB" dirty="0" err="1"/>
              <a:t>wrzucamy</a:t>
            </a:r>
            <a:r>
              <a:rPr lang="en-GB" dirty="0"/>
              <a:t> tam </a:t>
            </a:r>
            <a:r>
              <a:rPr lang="en-GB" dirty="0" err="1"/>
              <a:t>dowolne</a:t>
            </a:r>
            <a:r>
              <a:rPr lang="en-GB" dirty="0"/>
              <a:t> </a:t>
            </a:r>
            <a:r>
              <a:rPr lang="en-GB" dirty="0" err="1"/>
              <a:t>dane</a:t>
            </a:r>
            <a:r>
              <a:rPr lang="en-GB" dirty="0"/>
              <a:t> I </a:t>
            </a:r>
            <a:r>
              <a:rPr lang="en-GB" dirty="0" err="1"/>
              <a:t>przetwarzamy</a:t>
            </a:r>
            <a:r>
              <a:rPr lang="en-GB" dirty="0"/>
              <a:t> jest w </a:t>
            </a:r>
            <a:r>
              <a:rPr lang="en-GB" dirty="0" err="1"/>
              <a:t>zaleznosci</a:t>
            </a:r>
            <a:r>
              <a:rPr lang="en-GB" dirty="0"/>
              <a:t> od </a:t>
            </a:r>
            <a:r>
              <a:rPr lang="en-GB" dirty="0" err="1"/>
              <a:t>potrzeb</a:t>
            </a:r>
            <a:endParaRPr lang="en-GB" dirty="0"/>
          </a:p>
        </p:txBody>
      </p:sp>
      <p:sp>
        <p:nvSpPr>
          <p:cNvPr id="4" name="Symbol zastępczy numeru slajdu 3"/>
          <p:cNvSpPr>
            <a:spLocks noGrp="1"/>
          </p:cNvSpPr>
          <p:nvPr>
            <p:ph type="sldNum" sz="quarter" idx="5"/>
          </p:nvPr>
        </p:nvSpPr>
        <p:spPr/>
        <p:txBody>
          <a:bodyPr/>
          <a:lstStyle/>
          <a:p>
            <a:fld id="{55992286-4AA4-4E55-98B6-FFAF34B74A40}" type="slidenum">
              <a:rPr lang="en-US" smtClean="0"/>
              <a:t>11</a:t>
            </a:fld>
            <a:endParaRPr lang="en-US"/>
          </a:p>
        </p:txBody>
      </p:sp>
    </p:spTree>
    <p:extLst>
      <p:ext uri="{BB962C8B-B14F-4D97-AF65-F5344CB8AC3E}">
        <p14:creationId xmlns:p14="http://schemas.microsoft.com/office/powerpoint/2010/main" val="2629194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err="1"/>
              <a:t>Moze</a:t>
            </a:r>
            <a:r>
              <a:rPr lang="en-GB" dirty="0"/>
              <a:t> </a:t>
            </a:r>
            <a:r>
              <a:rPr lang="en-GB" dirty="0" err="1"/>
              <a:t>zaczniemy</a:t>
            </a:r>
            <a:r>
              <a:rPr lang="en-GB" dirty="0"/>
              <a:t> od </a:t>
            </a:r>
            <a:r>
              <a:rPr lang="en-GB" dirty="0" err="1"/>
              <a:t>tego</a:t>
            </a:r>
            <a:r>
              <a:rPr lang="en-GB" dirty="0"/>
              <a:t>, aby </a:t>
            </a:r>
            <a:r>
              <a:rPr lang="en-GB" dirty="0" err="1"/>
              <a:t>dopasowac</a:t>
            </a:r>
            <a:r>
              <a:rPr lang="en-GB" dirty="0"/>
              <a:t> –</a:t>
            </a:r>
            <a:r>
              <a:rPr lang="en-GB" dirty="0" err="1"/>
              <a:t>tak</a:t>
            </a:r>
            <a:r>
              <a:rPr lang="en-GB" dirty="0"/>
              <a:t> aby </a:t>
            </a:r>
            <a:r>
              <a:rPr lang="en-GB" dirty="0" err="1"/>
              <a:t>mozna</a:t>
            </a:r>
            <a:r>
              <a:rPr lang="en-GB" dirty="0"/>
              <a:t> </a:t>
            </a:r>
            <a:r>
              <a:rPr lang="en-GB" dirty="0" err="1"/>
              <a:t>bylo</a:t>
            </a:r>
            <a:r>
              <a:rPr lang="en-GB" dirty="0"/>
              <a:t> </a:t>
            </a:r>
            <a:r>
              <a:rPr lang="en-GB" dirty="0" err="1"/>
              <a:t>zbudowac</a:t>
            </a:r>
            <a:r>
              <a:rPr lang="en-GB" dirty="0"/>
              <a:t> </a:t>
            </a:r>
            <a:r>
              <a:rPr lang="en-GB" dirty="0" err="1"/>
              <a:t>rozwiazanie</a:t>
            </a:r>
            <a:r>
              <a:rPr lang="en-GB" dirty="0"/>
              <a:t> w </a:t>
            </a:r>
            <a:r>
              <a:rPr lang="en-GB" dirty="0" err="1"/>
              <a:t>oparciu</a:t>
            </a:r>
            <a:r>
              <a:rPr lang="en-GB" dirty="0"/>
              <a:t> o architecture Azure.</a:t>
            </a:r>
          </a:p>
          <a:p>
            <a:r>
              <a:rPr lang="en-GB" dirty="0" err="1"/>
              <a:t>Nastepnie</a:t>
            </a:r>
            <a:r>
              <a:rPr lang="en-GB" dirty="0"/>
              <a:t> </a:t>
            </a:r>
            <a:r>
              <a:rPr lang="en-GB" dirty="0" err="1"/>
              <a:t>krotko</a:t>
            </a:r>
            <a:r>
              <a:rPr lang="en-GB" dirty="0"/>
              <a:t> </a:t>
            </a:r>
            <a:r>
              <a:rPr lang="en-GB" dirty="0" err="1"/>
              <a:t>przenanalizujmy</a:t>
            </a:r>
            <a:r>
              <a:rPr lang="en-GB" dirty="0"/>
              <a:t> </a:t>
            </a:r>
            <a:r>
              <a:rPr lang="en-GB" dirty="0" err="1"/>
              <a:t>kazda</a:t>
            </a:r>
            <a:r>
              <a:rPr lang="en-GB" dirty="0"/>
              <a:t> z </a:t>
            </a:r>
            <a:r>
              <a:rPr lang="en-GB" dirty="0" err="1"/>
              <a:t>tych</a:t>
            </a:r>
            <a:r>
              <a:rPr lang="en-GB" dirty="0"/>
              <a:t> </a:t>
            </a:r>
            <a:r>
              <a:rPr lang="en-GB" dirty="0" err="1"/>
              <a:t>usug</a:t>
            </a:r>
            <a:endParaRPr lang="en-GB" dirty="0"/>
          </a:p>
        </p:txBody>
      </p:sp>
      <p:sp>
        <p:nvSpPr>
          <p:cNvPr id="4" name="Symbol zastępczy numeru slajdu 3"/>
          <p:cNvSpPr>
            <a:spLocks noGrp="1"/>
          </p:cNvSpPr>
          <p:nvPr>
            <p:ph type="sldNum" sz="quarter" idx="5"/>
          </p:nvPr>
        </p:nvSpPr>
        <p:spPr/>
        <p:txBody>
          <a:bodyPr/>
          <a:lstStyle/>
          <a:p>
            <a:fld id="{55992286-4AA4-4E55-98B6-FFAF34B74A40}" type="slidenum">
              <a:rPr lang="en-US" smtClean="0"/>
              <a:t>14</a:t>
            </a:fld>
            <a:endParaRPr lang="en-US"/>
          </a:p>
        </p:txBody>
      </p:sp>
    </p:spTree>
    <p:extLst>
      <p:ext uri="{BB962C8B-B14F-4D97-AF65-F5344CB8AC3E}">
        <p14:creationId xmlns:p14="http://schemas.microsoft.com/office/powerpoint/2010/main" val="3758850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16</a:t>
            </a:fld>
            <a:endParaRPr lang="en-US"/>
          </a:p>
        </p:txBody>
      </p:sp>
    </p:spTree>
    <p:extLst>
      <p:ext uri="{BB962C8B-B14F-4D97-AF65-F5344CB8AC3E}">
        <p14:creationId xmlns:p14="http://schemas.microsoft.com/office/powerpoint/2010/main" val="38984571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21</a:t>
            </a:fld>
            <a:endParaRPr lang="en-US"/>
          </a:p>
        </p:txBody>
      </p:sp>
    </p:spTree>
    <p:extLst>
      <p:ext uri="{BB962C8B-B14F-4D97-AF65-F5344CB8AC3E}">
        <p14:creationId xmlns:p14="http://schemas.microsoft.com/office/powerpoint/2010/main" val="2185685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Jesli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chcemy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analizowac</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nasze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musimy</a:t>
            </a:r>
            <a:r>
              <a:rPr lang="en-US" sz="1200" b="0" i="0" kern="1200" dirty="0">
                <a:solidFill>
                  <a:schemeClr val="tx1"/>
                </a:solidFill>
                <a:effectLst/>
                <a:latin typeface="+mn-lt"/>
                <a:ea typeface="+mn-ea"/>
                <a:cs typeface="+mn-cs"/>
              </a:rPr>
              <a:t> je </a:t>
            </a:r>
            <a:r>
              <a:rPr lang="en-US" sz="1200" b="0" i="0" kern="1200" dirty="0" err="1">
                <a:solidFill>
                  <a:schemeClr val="tx1"/>
                </a:solidFill>
                <a:effectLst/>
                <a:latin typeface="+mn-lt"/>
                <a:ea typeface="+mn-ea"/>
                <a:cs typeface="+mn-cs"/>
              </a:rPr>
              <a:t>napierw</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jakos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pobrac</a:t>
            </a:r>
            <a:r>
              <a:rPr lang="en-US" sz="1200" b="0" i="0" kern="1200" dirty="0">
                <a:solidFill>
                  <a:schemeClr val="tx1"/>
                </a:solidFill>
                <a:effectLst/>
                <a:latin typeface="+mn-lt"/>
                <a:ea typeface="+mn-ea"/>
                <a:cs typeface="+mn-cs"/>
              </a:rPr>
              <a:t> I </a:t>
            </a:r>
            <a:r>
              <a:rPr lang="en-US" sz="1200" b="0" i="0" kern="1200" dirty="0" err="1">
                <a:solidFill>
                  <a:schemeClr val="tx1"/>
                </a:solidFill>
                <a:effectLst/>
                <a:latin typeface="+mn-lt"/>
                <a:ea typeface="+mn-ea"/>
                <a:cs typeface="+mn-cs"/>
              </a:rPr>
              <a:t>zoogranizowac</a:t>
            </a:r>
            <a:r>
              <a:rPr lang="en-US" sz="1200" b="0" i="0" kern="1200" dirty="0">
                <a:solidFill>
                  <a:schemeClr val="tx1"/>
                </a:solidFill>
                <a:effectLst/>
                <a:latin typeface="+mn-lt"/>
                <a:ea typeface="+mn-ea"/>
                <a:cs typeface="+mn-cs"/>
              </a:rPr>
              <a:t> </a:t>
            </a:r>
          </a:p>
          <a:p>
            <a:r>
              <a:rPr lang="en-US" sz="1200" b="0" i="0" kern="1200" dirty="0">
                <a:solidFill>
                  <a:schemeClr val="tx1"/>
                </a:solidFill>
                <a:effectLst/>
                <a:latin typeface="+mn-lt"/>
                <a:ea typeface="+mn-ea"/>
                <a:cs typeface="+mn-cs"/>
              </a:rPr>
              <a:t>For the last couple of decades </a:t>
            </a:r>
            <a:r>
              <a:rPr lang="en-US" sz="1200" b="0" i="0" u="none" strike="noStrike" kern="1200" dirty="0">
                <a:solidFill>
                  <a:schemeClr val="tx1"/>
                </a:solidFill>
                <a:effectLst/>
                <a:latin typeface="+mn-lt"/>
                <a:ea typeface="+mn-ea"/>
                <a:cs typeface="+mn-cs"/>
                <a:hlinkClick r:id="rId3"/>
              </a:rPr>
              <a:t>ETL </a:t>
            </a:r>
            <a:r>
              <a:rPr lang="en-US" sz="1200" b="0" i="0" kern="1200" dirty="0">
                <a:solidFill>
                  <a:schemeClr val="tx1"/>
                </a:solidFill>
                <a:effectLst/>
                <a:latin typeface="+mn-lt"/>
                <a:ea typeface="+mn-ea"/>
                <a:cs typeface="+mn-cs"/>
              </a:rPr>
              <a:t>(extract, transform, load) has been the traditional approach for data warehousing and analytics. The ELT (extract, load, transform) approach changes the old paradigm. But, what’s actually happening when the “T” and “L” are switched?</a:t>
            </a:r>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26</a:t>
            </a:fld>
            <a:endParaRPr lang="en-US"/>
          </a:p>
        </p:txBody>
      </p:sp>
    </p:spTree>
    <p:extLst>
      <p:ext uri="{BB962C8B-B14F-4D97-AF65-F5344CB8AC3E}">
        <p14:creationId xmlns:p14="http://schemas.microsoft.com/office/powerpoint/2010/main" val="903290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Fully managed service to support </a:t>
            </a:r>
            <a:r>
              <a:rPr lang="en-US" b="1" dirty="0">
                <a:solidFill>
                  <a:schemeClr val="accent4">
                    <a:lumMod val="75000"/>
                  </a:schemeClr>
                </a:solidFill>
              </a:rPr>
              <a:t>orchestration of data movement and transformation</a:t>
            </a:r>
          </a:p>
          <a:p>
            <a:r>
              <a:rPr lang="en-US" dirty="0"/>
              <a:t>Connect to </a:t>
            </a:r>
            <a:r>
              <a:rPr lang="en-US" b="1" dirty="0">
                <a:solidFill>
                  <a:schemeClr val="accent4">
                    <a:lumMod val="75000"/>
                  </a:schemeClr>
                </a:solidFill>
              </a:rPr>
              <a:t>relational or non-relational data that is on-premises or in the cloud</a:t>
            </a:r>
          </a:p>
          <a:p>
            <a:r>
              <a:rPr lang="en-US" dirty="0"/>
              <a:t>Allows monitor and manage data processing pipelines</a:t>
            </a:r>
          </a:p>
          <a:p>
            <a:r>
              <a:rPr lang="en-GB" dirty="0"/>
              <a:t>Version 1 and 2 (+SSIS)</a:t>
            </a:r>
            <a:endParaRPr lang="pl-PL" dirty="0"/>
          </a:p>
          <a:p>
            <a:endParaRPr lang="pl-PL" dirty="0"/>
          </a:p>
        </p:txBody>
      </p:sp>
      <p:sp>
        <p:nvSpPr>
          <p:cNvPr id="4" name="Slide Number Placeholder 3"/>
          <p:cNvSpPr>
            <a:spLocks noGrp="1"/>
          </p:cNvSpPr>
          <p:nvPr>
            <p:ph type="sldNum" sz="quarter" idx="5"/>
          </p:nvPr>
        </p:nvSpPr>
        <p:spPr/>
        <p:txBody>
          <a:bodyPr/>
          <a:lstStyle/>
          <a:p>
            <a:fld id="{55992286-4AA4-4E55-98B6-FFAF34B74A40}" type="slidenum">
              <a:rPr lang="en-US" smtClean="0"/>
              <a:t>27</a:t>
            </a:fld>
            <a:endParaRPr lang="en-US"/>
          </a:p>
        </p:txBody>
      </p:sp>
    </p:spTree>
    <p:extLst>
      <p:ext uri="{BB962C8B-B14F-4D97-AF65-F5344CB8AC3E}">
        <p14:creationId xmlns:p14="http://schemas.microsoft.com/office/powerpoint/2010/main" val="8264605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_FP">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A9C663B-D5C9-40A9-AFE1-CEBCAD93A6D6}"/>
              </a:ext>
            </a:extLst>
          </p:cNvPr>
          <p:cNvSpPr>
            <a:spLocks noGrp="1"/>
          </p:cNvSpPr>
          <p:nvPr>
            <p:ph type="body" sz="quarter" idx="13" hasCustomPrompt="1"/>
          </p:nvPr>
        </p:nvSpPr>
        <p:spPr>
          <a:xfrm>
            <a:off x="1062292" y="1699129"/>
            <a:ext cx="6564635" cy="1729872"/>
          </a:xfrm>
          <a:prstGeom prst="rect">
            <a:avLst/>
          </a:prstGeom>
        </p:spPr>
        <p:txBody>
          <a:bodyPr/>
          <a:lstStyle>
            <a:lvl1pPr marL="0" indent="0">
              <a:buNone/>
              <a:defRPr sz="4400" spc="300">
                <a:latin typeface="Bahnschrift SemiBold" panose="020B0502040204020203" pitchFamily="34" charset="0"/>
              </a:defRPr>
            </a:lvl1pPr>
          </a:lstStyle>
          <a:p>
            <a:pPr lvl="0"/>
            <a:r>
              <a:rPr lang="pl-PL" dirty="0"/>
              <a:t>PRESENTATION TITLE</a:t>
            </a:r>
            <a:endParaRPr lang="en-US" dirty="0"/>
          </a:p>
        </p:txBody>
      </p:sp>
      <p:sp>
        <p:nvSpPr>
          <p:cNvPr id="9" name="Text Placeholder 7">
            <a:extLst>
              <a:ext uri="{FF2B5EF4-FFF2-40B4-BE49-F238E27FC236}">
                <a16:creationId xmlns:a16="http://schemas.microsoft.com/office/drawing/2014/main" id="{009FD033-0A64-42AE-A49D-D8C613FD25F1}"/>
              </a:ext>
            </a:extLst>
          </p:cNvPr>
          <p:cNvSpPr>
            <a:spLocks noGrp="1"/>
          </p:cNvSpPr>
          <p:nvPr>
            <p:ph type="body" sz="quarter" idx="14" hasCustomPrompt="1"/>
          </p:nvPr>
        </p:nvSpPr>
        <p:spPr>
          <a:xfrm>
            <a:off x="1062292" y="3638765"/>
            <a:ext cx="6564635" cy="1047535"/>
          </a:xfrm>
          <a:prstGeom prst="rect">
            <a:avLst/>
          </a:prstGeom>
        </p:spPr>
        <p:txBody>
          <a:bodyPr/>
          <a:lstStyle>
            <a:lvl1pPr marL="0" indent="0">
              <a:buNone/>
              <a:defRPr sz="2800" spc="300">
                <a:latin typeface="Bahnschrift SemiBold" panose="020B0502040204020203" pitchFamily="34" charset="0"/>
              </a:defRPr>
            </a:lvl1pPr>
          </a:lstStyle>
          <a:p>
            <a:pPr lvl="0"/>
            <a:r>
              <a:rPr lang="pl-PL" dirty="0"/>
              <a:t>AUTHOR</a:t>
            </a:r>
            <a:endParaRPr lang="en-US" dirty="0"/>
          </a:p>
        </p:txBody>
      </p:sp>
    </p:spTree>
    <p:extLst>
      <p:ext uri="{BB962C8B-B14F-4D97-AF65-F5344CB8AC3E}">
        <p14:creationId xmlns:p14="http://schemas.microsoft.com/office/powerpoint/2010/main" val="152918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_NORMAL">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792127" y="857465"/>
            <a:ext cx="4657761" cy="957299"/>
          </a:xfrm>
          <a:prstGeom prst="rect">
            <a:avLst/>
          </a:prstGeom>
        </p:spPr>
        <p:txBody>
          <a:bodyPr/>
          <a:lstStyle>
            <a:lvl1pPr marL="0" indent="0">
              <a:buNone/>
              <a:defRPr sz="3600" spc="300">
                <a:latin typeface="Malleable-FP" panose="00000500000000000000" pitchFamily="50" charset="0"/>
              </a:defRPr>
            </a:lvl1pPr>
          </a:lstStyle>
          <a:p>
            <a:pPr lvl="0"/>
            <a:r>
              <a:rPr lang="pl-PL" dirty="0" err="1"/>
              <a:t>Text</a:t>
            </a:r>
            <a:endParaRPr lang="en-US" dirty="0"/>
          </a:p>
        </p:txBody>
      </p:sp>
    </p:spTree>
    <p:extLst>
      <p:ext uri="{BB962C8B-B14F-4D97-AF65-F5344CB8AC3E}">
        <p14:creationId xmlns:p14="http://schemas.microsoft.com/office/powerpoint/2010/main" val="1754027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EE24B-F92D-460A-B1CB-768D464D0C0F}"/>
              </a:ext>
            </a:extLst>
          </p:cNvPr>
          <p:cNvSpPr>
            <a:spLocks noGrp="1"/>
          </p:cNvSpPr>
          <p:nvPr>
            <p:ph type="title"/>
          </p:nvPr>
        </p:nvSpPr>
        <p:spPr>
          <a:xfrm>
            <a:off x="838200" y="365125"/>
            <a:ext cx="10515600" cy="1325563"/>
          </a:xfrm>
          <a:prstGeom prst="rect">
            <a:avLst/>
          </a:prstGeom>
        </p:spPr>
        <p:txBody>
          <a:bodyPr/>
          <a:lstStyle/>
          <a:p>
            <a:endParaRPr lang="pl-PL" dirty="0"/>
          </a:p>
        </p:txBody>
      </p:sp>
    </p:spTree>
    <p:extLst>
      <p:ext uri="{BB962C8B-B14F-4D97-AF65-F5344CB8AC3E}">
        <p14:creationId xmlns:p14="http://schemas.microsoft.com/office/powerpoint/2010/main" val="3376734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_FP">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337612B7-1133-46F3-9EAD-6B8853334AE5}"/>
              </a:ext>
            </a:extLst>
          </p:cNvPr>
          <p:cNvSpPr/>
          <p:nvPr userDrawn="1"/>
        </p:nvSpPr>
        <p:spPr>
          <a:xfrm>
            <a:off x="1169039" y="2028042"/>
            <a:ext cx="6096000" cy="2585323"/>
          </a:xfrm>
          <a:prstGeom prst="rect">
            <a:avLst/>
          </a:prstGeom>
        </p:spPr>
        <p:txBody>
          <a:bodyPr>
            <a:spAutoFit/>
          </a:bodyPr>
          <a:lstStyle/>
          <a:p>
            <a:pPr lvl="0" algn="ctr"/>
            <a:r>
              <a:rPr lang="pl-PL" sz="5400" b="1" dirty="0">
                <a:solidFill>
                  <a:schemeClr val="accent2">
                    <a:lumMod val="75000"/>
                  </a:schemeClr>
                </a:solidFill>
              </a:rPr>
              <a:t>QUESTIONS </a:t>
            </a:r>
          </a:p>
          <a:p>
            <a:pPr lvl="0" algn="ctr"/>
            <a:r>
              <a:rPr lang="pl-PL" sz="5400" b="1" dirty="0">
                <a:solidFill>
                  <a:schemeClr val="accent2">
                    <a:lumMod val="75000"/>
                  </a:schemeClr>
                </a:solidFill>
                <a:latin typeface="Malleable-FP Thin" panose="00000500000000000000"/>
              </a:rPr>
              <a:t>&amp;</a:t>
            </a:r>
          </a:p>
          <a:p>
            <a:pPr lvl="0" algn="ctr"/>
            <a:r>
              <a:rPr lang="pl-PL" sz="5400" b="1" dirty="0">
                <a:solidFill>
                  <a:schemeClr val="accent2">
                    <a:lumMod val="75000"/>
                  </a:schemeClr>
                </a:solidFill>
                <a:latin typeface="Malleable-FP Thin" panose="00000500000000000000"/>
              </a:rPr>
              <a:t>ANSWERS</a:t>
            </a:r>
            <a:endParaRPr lang="en-US" sz="5400" b="1" dirty="0">
              <a:solidFill>
                <a:schemeClr val="accent2">
                  <a:lumMod val="75000"/>
                </a:schemeClr>
              </a:solidFill>
              <a:latin typeface="Malleable-FP Thin" panose="00000500000000000000"/>
            </a:endParaRPr>
          </a:p>
        </p:txBody>
      </p:sp>
    </p:spTree>
    <p:extLst>
      <p:ext uri="{BB962C8B-B14F-4D97-AF65-F5344CB8AC3E}">
        <p14:creationId xmlns:p14="http://schemas.microsoft.com/office/powerpoint/2010/main" val="1939129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VER_FP">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337612B7-1133-46F3-9EAD-6B8853334AE5}"/>
              </a:ext>
            </a:extLst>
          </p:cNvPr>
          <p:cNvSpPr/>
          <p:nvPr userDrawn="1"/>
        </p:nvSpPr>
        <p:spPr>
          <a:xfrm>
            <a:off x="990600" y="2707838"/>
            <a:ext cx="6096000" cy="923330"/>
          </a:xfrm>
          <a:prstGeom prst="rect">
            <a:avLst/>
          </a:prstGeom>
        </p:spPr>
        <p:txBody>
          <a:bodyPr>
            <a:spAutoFit/>
          </a:bodyPr>
          <a:lstStyle/>
          <a:p>
            <a:pPr lvl="0" algn="ctr"/>
            <a:r>
              <a:rPr lang="pl-PL" sz="5400" b="1" dirty="0">
                <a:solidFill>
                  <a:schemeClr val="accent2">
                    <a:lumMod val="75000"/>
                  </a:schemeClr>
                </a:solidFill>
              </a:rPr>
              <a:t>THANK YOU!</a:t>
            </a:r>
            <a:endParaRPr lang="en-US" sz="5400" b="1" dirty="0">
              <a:solidFill>
                <a:schemeClr val="accent2">
                  <a:lumMod val="75000"/>
                </a:schemeClr>
              </a:solidFill>
              <a:latin typeface="Malleable-FP Thin" panose="00000500000000000000"/>
            </a:endParaRPr>
          </a:p>
        </p:txBody>
      </p:sp>
    </p:spTree>
    <p:extLst>
      <p:ext uri="{BB962C8B-B14F-4D97-AF65-F5344CB8AC3E}">
        <p14:creationId xmlns:p14="http://schemas.microsoft.com/office/powerpoint/2010/main" val="970169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EE24B-F92D-460A-B1CB-768D464D0C0F}"/>
              </a:ext>
            </a:extLst>
          </p:cNvPr>
          <p:cNvSpPr>
            <a:spLocks noGrp="1"/>
          </p:cNvSpPr>
          <p:nvPr>
            <p:ph type="title"/>
          </p:nvPr>
        </p:nvSpPr>
        <p:spPr>
          <a:xfrm>
            <a:off x="838200" y="365125"/>
            <a:ext cx="10515600" cy="1325563"/>
          </a:xfrm>
          <a:prstGeom prst="rect">
            <a:avLst/>
          </a:prstGeom>
        </p:spPr>
        <p:txBody>
          <a:bodyPr/>
          <a:lstStyle/>
          <a:p>
            <a:endParaRPr lang="pl-PL" dirty="0"/>
          </a:p>
        </p:txBody>
      </p:sp>
    </p:spTree>
    <p:extLst>
      <p:ext uri="{BB962C8B-B14F-4D97-AF65-F5344CB8AC3E}">
        <p14:creationId xmlns:p14="http://schemas.microsoft.com/office/powerpoint/2010/main" val="36881028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extBox 2">
            <a:extLst>
              <a:ext uri="{FF2B5EF4-FFF2-40B4-BE49-F238E27FC236}">
                <a16:creationId xmlns:a16="http://schemas.microsoft.com/office/drawing/2014/main" id="{017BC9C4-993B-446E-9C75-59A985BD9500}"/>
              </a:ext>
            </a:extLst>
          </p:cNvPr>
          <p:cNvSpPr txBox="1"/>
          <p:nvPr userDrawn="1"/>
        </p:nvSpPr>
        <p:spPr>
          <a:xfrm>
            <a:off x="9202732" y="6289201"/>
            <a:ext cx="5396643" cy="369332"/>
          </a:xfrm>
          <a:prstGeom prst="rect">
            <a:avLst/>
          </a:prstGeom>
          <a:noFill/>
        </p:spPr>
        <p:txBody>
          <a:bodyPr wrap="square" rtlCol="0">
            <a:spAutoFit/>
          </a:bodyPr>
          <a:lstStyle/>
          <a:p>
            <a:r>
              <a:rPr lang="en-US" dirty="0">
                <a:latin typeface="Malleable-FP Thin" panose="00000500000000000000" pitchFamily="50" charset="0"/>
              </a:rPr>
              <a:t>www.future-processing.com</a:t>
            </a:r>
          </a:p>
        </p:txBody>
      </p:sp>
      <p:pic>
        <p:nvPicPr>
          <p:cNvPr id="11" name="Obraz 10">
            <a:extLst>
              <a:ext uri="{FF2B5EF4-FFF2-40B4-BE49-F238E27FC236}">
                <a16:creationId xmlns:a16="http://schemas.microsoft.com/office/drawing/2014/main" id="{B453993C-1DBA-4DA2-9573-45A4DB872E21}"/>
              </a:ext>
            </a:extLst>
          </p:cNvPr>
          <p:cNvPicPr>
            <a:picLocks noChangeAspect="1"/>
          </p:cNvPicPr>
          <p:nvPr userDrawn="1"/>
        </p:nvPicPr>
        <p:blipFill>
          <a:blip r:embed="rId3"/>
          <a:stretch>
            <a:fillRect/>
          </a:stretch>
        </p:blipFill>
        <p:spPr>
          <a:xfrm>
            <a:off x="7668491" y="394075"/>
            <a:ext cx="3900053" cy="413433"/>
          </a:xfrm>
          <a:prstGeom prst="rect">
            <a:avLst/>
          </a:prstGeom>
        </p:spPr>
      </p:pic>
      <p:pic>
        <p:nvPicPr>
          <p:cNvPr id="4" name="Obraz 3">
            <a:extLst>
              <a:ext uri="{FF2B5EF4-FFF2-40B4-BE49-F238E27FC236}">
                <a16:creationId xmlns:a16="http://schemas.microsoft.com/office/drawing/2014/main" id="{B3F30181-981F-4986-878F-0793602CDC5C}"/>
              </a:ext>
            </a:extLst>
          </p:cNvPr>
          <p:cNvPicPr>
            <a:picLocks noChangeAspect="1"/>
          </p:cNvPicPr>
          <p:nvPr userDrawn="1"/>
        </p:nvPicPr>
        <p:blipFill>
          <a:blip r:embed="rId4"/>
          <a:stretch>
            <a:fillRect/>
          </a:stretch>
        </p:blipFill>
        <p:spPr>
          <a:xfrm>
            <a:off x="5885920" y="898136"/>
            <a:ext cx="6038473" cy="5391065"/>
          </a:xfrm>
          <a:prstGeom prst="rect">
            <a:avLst/>
          </a:prstGeom>
        </p:spPr>
      </p:pic>
      <p:pic>
        <p:nvPicPr>
          <p:cNvPr id="5" name="Obraz 4">
            <a:extLst>
              <a:ext uri="{FF2B5EF4-FFF2-40B4-BE49-F238E27FC236}">
                <a16:creationId xmlns:a16="http://schemas.microsoft.com/office/drawing/2014/main" id="{AA2E8E05-9D4E-472B-BFAB-D6E0718F74D3}"/>
              </a:ext>
            </a:extLst>
          </p:cNvPr>
          <p:cNvPicPr>
            <a:picLocks noChangeAspect="1"/>
          </p:cNvPicPr>
          <p:nvPr userDrawn="1"/>
        </p:nvPicPr>
        <p:blipFill>
          <a:blip r:embed="rId5"/>
          <a:stretch>
            <a:fillRect/>
          </a:stretch>
        </p:blipFill>
        <p:spPr>
          <a:xfrm>
            <a:off x="1" y="2429435"/>
            <a:ext cx="1246094" cy="4229098"/>
          </a:xfrm>
          <a:prstGeom prst="rect">
            <a:avLst/>
          </a:prstGeom>
        </p:spPr>
      </p:pic>
    </p:spTree>
    <p:extLst>
      <p:ext uri="{BB962C8B-B14F-4D97-AF65-F5344CB8AC3E}">
        <p14:creationId xmlns:p14="http://schemas.microsoft.com/office/powerpoint/2010/main" val="3360000135"/>
      </p:ext>
    </p:extLst>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extBox 7"/>
          <p:cNvSpPr txBox="1"/>
          <p:nvPr userDrawn="1"/>
        </p:nvSpPr>
        <p:spPr>
          <a:xfrm>
            <a:off x="808074" y="499731"/>
            <a:ext cx="7347098" cy="307777"/>
          </a:xfrm>
          <a:prstGeom prst="rect">
            <a:avLst/>
          </a:prstGeom>
          <a:noFill/>
        </p:spPr>
        <p:txBody>
          <a:bodyPr wrap="square" rtlCol="0">
            <a:spAutoFit/>
          </a:bodyPr>
          <a:lstStyle/>
          <a:p>
            <a:r>
              <a:rPr lang="en-US" sz="1400" b="0" i="0" u="none" strike="noStrike" kern="1200" spc="300" baseline="0" dirty="0">
                <a:solidFill>
                  <a:schemeClr val="tx1"/>
                </a:solidFill>
                <a:latin typeface="Malleable-FP" panose="00000500000000000000" pitchFamily="50" charset="0"/>
                <a:ea typeface="+mn-ea"/>
                <a:cs typeface="+mn-cs"/>
              </a:rPr>
              <a:t>Azure Big </a:t>
            </a:r>
            <a:r>
              <a:rPr lang="en-US" sz="1400" b="0" i="0" u="none" strike="noStrike" kern="1200" spc="300" baseline="0" dirty="0" err="1">
                <a:solidFill>
                  <a:schemeClr val="tx1"/>
                </a:solidFill>
                <a:latin typeface="Malleable-FP" panose="00000500000000000000" pitchFamily="50" charset="0"/>
                <a:ea typeface="+mn-ea"/>
                <a:cs typeface="+mn-cs"/>
              </a:rPr>
              <a:t>DataWorkshop</a:t>
            </a:r>
            <a:endParaRPr lang="en-US" sz="1400" spc="0" dirty="0">
              <a:latin typeface="Malleable-FP Thin" panose="00000500000000000000" pitchFamily="50" charset="0"/>
            </a:endParaRPr>
          </a:p>
        </p:txBody>
      </p:sp>
      <p:pic>
        <p:nvPicPr>
          <p:cNvPr id="11" name="Obraz 10">
            <a:extLst>
              <a:ext uri="{FF2B5EF4-FFF2-40B4-BE49-F238E27FC236}">
                <a16:creationId xmlns:a16="http://schemas.microsoft.com/office/drawing/2014/main" id="{C4DAD766-6EF3-44ED-873B-049203AF4B1F}"/>
              </a:ext>
            </a:extLst>
          </p:cNvPr>
          <p:cNvPicPr>
            <a:picLocks noChangeAspect="1"/>
          </p:cNvPicPr>
          <p:nvPr userDrawn="1"/>
        </p:nvPicPr>
        <p:blipFill>
          <a:blip r:embed="rId4"/>
          <a:stretch>
            <a:fillRect/>
          </a:stretch>
        </p:blipFill>
        <p:spPr>
          <a:xfrm>
            <a:off x="7668491" y="394075"/>
            <a:ext cx="3900053" cy="413433"/>
          </a:xfrm>
          <a:prstGeom prst="rect">
            <a:avLst/>
          </a:prstGeom>
        </p:spPr>
      </p:pic>
      <p:pic>
        <p:nvPicPr>
          <p:cNvPr id="5" name="Obraz 4">
            <a:extLst>
              <a:ext uri="{FF2B5EF4-FFF2-40B4-BE49-F238E27FC236}">
                <a16:creationId xmlns:a16="http://schemas.microsoft.com/office/drawing/2014/main" id="{594F8B33-1181-4A59-AFB7-C9CE85C267E0}"/>
              </a:ext>
            </a:extLst>
          </p:cNvPr>
          <p:cNvPicPr>
            <a:picLocks noChangeAspect="1"/>
          </p:cNvPicPr>
          <p:nvPr userDrawn="1"/>
        </p:nvPicPr>
        <p:blipFill>
          <a:blip r:embed="rId5"/>
          <a:stretch>
            <a:fillRect/>
          </a:stretch>
        </p:blipFill>
        <p:spPr>
          <a:xfrm>
            <a:off x="1" y="2429435"/>
            <a:ext cx="1246094" cy="4229098"/>
          </a:xfrm>
          <a:prstGeom prst="rect">
            <a:avLst/>
          </a:prstGeom>
        </p:spPr>
      </p:pic>
    </p:spTree>
    <p:extLst>
      <p:ext uri="{BB962C8B-B14F-4D97-AF65-F5344CB8AC3E}">
        <p14:creationId xmlns:p14="http://schemas.microsoft.com/office/powerpoint/2010/main" val="4269961115"/>
      </p:ext>
    </p:extLst>
  </p:cSld>
  <p:clrMap bg1="lt1" tx1="dk1" bg2="lt2" tx2="dk2" accent1="accent1" accent2="accent2" accent3="accent3" accent4="accent4" accent5="accent5" accent6="accent6" hlink="hlink" folHlink="folHlink"/>
  <p:sldLayoutIdLst>
    <p:sldLayoutId id="2147483651" r:id="rId1"/>
    <p:sldLayoutId id="2147483668"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TextBox 2">
            <a:extLst>
              <a:ext uri="{FF2B5EF4-FFF2-40B4-BE49-F238E27FC236}">
                <a16:creationId xmlns:a16="http://schemas.microsoft.com/office/drawing/2014/main" id="{E808BD24-D1B1-496A-9332-64E0ACE41BD9}"/>
              </a:ext>
            </a:extLst>
          </p:cNvPr>
          <p:cNvSpPr txBox="1"/>
          <p:nvPr userDrawn="1"/>
        </p:nvSpPr>
        <p:spPr>
          <a:xfrm>
            <a:off x="9202732" y="6289201"/>
            <a:ext cx="5396643" cy="369332"/>
          </a:xfrm>
          <a:prstGeom prst="rect">
            <a:avLst/>
          </a:prstGeom>
          <a:noFill/>
        </p:spPr>
        <p:txBody>
          <a:bodyPr wrap="square" rtlCol="0">
            <a:spAutoFit/>
          </a:bodyPr>
          <a:lstStyle/>
          <a:p>
            <a:r>
              <a:rPr lang="en-US" dirty="0">
                <a:latin typeface="Malleable-FP Thin" panose="00000500000000000000" pitchFamily="50" charset="0"/>
              </a:rPr>
              <a:t>www.future-processing.com</a:t>
            </a:r>
          </a:p>
        </p:txBody>
      </p:sp>
      <p:pic>
        <p:nvPicPr>
          <p:cNvPr id="7" name="Obraz 6">
            <a:extLst>
              <a:ext uri="{FF2B5EF4-FFF2-40B4-BE49-F238E27FC236}">
                <a16:creationId xmlns:a16="http://schemas.microsoft.com/office/drawing/2014/main" id="{26412458-DE38-4AA7-8B61-782768E41574}"/>
              </a:ext>
            </a:extLst>
          </p:cNvPr>
          <p:cNvPicPr>
            <a:picLocks noChangeAspect="1"/>
          </p:cNvPicPr>
          <p:nvPr userDrawn="1"/>
        </p:nvPicPr>
        <p:blipFill>
          <a:blip r:embed="rId5"/>
          <a:stretch>
            <a:fillRect/>
          </a:stretch>
        </p:blipFill>
        <p:spPr>
          <a:xfrm>
            <a:off x="7668491" y="394075"/>
            <a:ext cx="3900053" cy="413433"/>
          </a:xfrm>
          <a:prstGeom prst="rect">
            <a:avLst/>
          </a:prstGeom>
        </p:spPr>
      </p:pic>
      <p:pic>
        <p:nvPicPr>
          <p:cNvPr id="8" name="Obraz 7">
            <a:extLst>
              <a:ext uri="{FF2B5EF4-FFF2-40B4-BE49-F238E27FC236}">
                <a16:creationId xmlns:a16="http://schemas.microsoft.com/office/drawing/2014/main" id="{F72883AA-99FA-47D9-866C-AE2E3F2E22B1}"/>
              </a:ext>
            </a:extLst>
          </p:cNvPr>
          <p:cNvPicPr>
            <a:picLocks noChangeAspect="1"/>
          </p:cNvPicPr>
          <p:nvPr userDrawn="1"/>
        </p:nvPicPr>
        <p:blipFill>
          <a:blip r:embed="rId6"/>
          <a:stretch>
            <a:fillRect/>
          </a:stretch>
        </p:blipFill>
        <p:spPr>
          <a:xfrm>
            <a:off x="1" y="2429435"/>
            <a:ext cx="1246094" cy="4229098"/>
          </a:xfrm>
          <a:prstGeom prst="rect">
            <a:avLst/>
          </a:prstGeom>
        </p:spPr>
      </p:pic>
      <p:pic>
        <p:nvPicPr>
          <p:cNvPr id="3" name="Obraz 2">
            <a:extLst>
              <a:ext uri="{FF2B5EF4-FFF2-40B4-BE49-F238E27FC236}">
                <a16:creationId xmlns:a16="http://schemas.microsoft.com/office/drawing/2014/main" id="{2B93437F-B4B0-4902-9A87-8E5F539D43CB}"/>
              </a:ext>
            </a:extLst>
          </p:cNvPr>
          <p:cNvPicPr>
            <a:picLocks noChangeAspect="1"/>
          </p:cNvPicPr>
          <p:nvPr userDrawn="1"/>
        </p:nvPicPr>
        <p:blipFill>
          <a:blip r:embed="rId7"/>
          <a:stretch>
            <a:fillRect/>
          </a:stretch>
        </p:blipFill>
        <p:spPr>
          <a:xfrm>
            <a:off x="5345238" y="1646782"/>
            <a:ext cx="6635276" cy="4494041"/>
          </a:xfrm>
          <a:prstGeom prst="rect">
            <a:avLst/>
          </a:prstGeom>
        </p:spPr>
      </p:pic>
    </p:spTree>
    <p:extLst>
      <p:ext uri="{BB962C8B-B14F-4D97-AF65-F5344CB8AC3E}">
        <p14:creationId xmlns:p14="http://schemas.microsoft.com/office/powerpoint/2010/main" val="2974512724"/>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5.png"/><Relationship Id="rId3" Type="http://schemas.openxmlformats.org/officeDocument/2006/relationships/image" Target="../media/image18.png"/><Relationship Id="rId7" Type="http://schemas.openxmlformats.org/officeDocument/2006/relationships/image" Target="../media/image13.png"/><Relationship Id="rId12"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image" Target="../media/image17.png"/><Relationship Id="rId5" Type="http://schemas.openxmlformats.org/officeDocument/2006/relationships/image" Target="../media/image20.png"/><Relationship Id="rId10" Type="http://schemas.openxmlformats.org/officeDocument/2006/relationships/image" Target="../media/image23.png"/><Relationship Id="rId4" Type="http://schemas.openxmlformats.org/officeDocument/2006/relationships/image" Target="../media/image19.png"/><Relationship Id="rId9" Type="http://schemas.openxmlformats.org/officeDocument/2006/relationships/image" Target="../media/image22.png"/><Relationship Id="rId14"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azure.microsoft.com/en-us/services/data-factory/"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2.png"/><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41.png"/><Relationship Id="rId4" Type="http://schemas.openxmlformats.org/officeDocument/2006/relationships/image" Target="../media/image40.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azure.microsoft.com/en-us/services/data-factory/"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5.emf"/><Relationship Id="rId7" Type="http://schemas.microsoft.com/office/2007/relationships/hdphoto" Target="../media/hdphoto1.wdp"/><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7.emf"/><Relationship Id="rId4" Type="http://schemas.openxmlformats.org/officeDocument/2006/relationships/image" Target="../media/image46.emf"/></Relationships>
</file>

<file path=ppt/slides/_rels/slide5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51.png"/><Relationship Id="rId4" Type="http://schemas.openxmlformats.org/officeDocument/2006/relationships/image" Target="../media/image50.png"/></Relationships>
</file>

<file path=ppt/slides/_rels/slide53.xml.rels><?xml version="1.0" encoding="UTF-8" standalone="yes"?>
<Relationships xmlns="http://schemas.openxmlformats.org/package/2006/relationships"><Relationship Id="rId8" Type="http://schemas.openxmlformats.org/officeDocument/2006/relationships/image" Target="../media/image52.wmf"/><Relationship Id="rId3" Type="http://schemas.openxmlformats.org/officeDocument/2006/relationships/notesSlide" Target="../notesSlides/notesSlide19.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5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0.png"/><Relationship Id="rId1" Type="http://schemas.openxmlformats.org/officeDocument/2006/relationships/slideLayout" Target="../slideLayouts/slideLayout2.xml"/><Relationship Id="rId6" Type="http://schemas.openxmlformats.org/officeDocument/2006/relationships/image" Target="../media/image61.png"/><Relationship Id="rId5" Type="http://schemas.openxmlformats.org/officeDocument/2006/relationships/image" Target="../media/image54.png"/><Relationship Id="rId4" Type="http://schemas.openxmlformats.org/officeDocument/2006/relationships/image" Target="../media/image18.png"/></Relationships>
</file>

<file path=ppt/slides/_rels/slide5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86096" y="2229365"/>
            <a:ext cx="7414954" cy="1754326"/>
          </a:xfrm>
          <a:prstGeom prst="rect">
            <a:avLst/>
          </a:prstGeom>
          <a:noFill/>
        </p:spPr>
        <p:txBody>
          <a:bodyPr wrap="square" rtlCol="0">
            <a:spAutoFit/>
          </a:bodyPr>
          <a:lstStyle/>
          <a:p>
            <a:r>
              <a:rPr lang="en-GB" sz="5400" b="1" spc="300" dirty="0">
                <a:solidFill>
                  <a:srgbClr val="FF5F00"/>
                </a:solidFill>
                <a:latin typeface="Malleable-FP" panose="00000500000000000000" pitchFamily="50" charset="0"/>
              </a:rPr>
              <a:t>Azure Big Data</a:t>
            </a:r>
          </a:p>
          <a:p>
            <a:r>
              <a:rPr lang="en-GB" sz="5400" b="1" spc="300" dirty="0">
                <a:solidFill>
                  <a:schemeClr val="tx1">
                    <a:lumMod val="65000"/>
                    <a:lumOff val="35000"/>
                  </a:schemeClr>
                </a:solidFill>
                <a:latin typeface="Malleable-FP" panose="00000500000000000000" pitchFamily="50" charset="0"/>
              </a:rPr>
              <a:t>	Workshops</a:t>
            </a:r>
            <a:endParaRPr lang="en-GB" sz="5400" b="1" spc="300" dirty="0">
              <a:solidFill>
                <a:srgbClr val="EF942F"/>
              </a:solidFill>
              <a:latin typeface="Malleable-FP" panose="00000500000000000000" pitchFamily="50" charset="0"/>
            </a:endParaRPr>
          </a:p>
        </p:txBody>
      </p:sp>
      <p:sp>
        <p:nvSpPr>
          <p:cNvPr id="6" name="TextBox 5"/>
          <p:cNvSpPr txBox="1"/>
          <p:nvPr/>
        </p:nvSpPr>
        <p:spPr>
          <a:xfrm>
            <a:off x="1071821" y="3983691"/>
            <a:ext cx="5396643" cy="523220"/>
          </a:xfrm>
          <a:prstGeom prst="rect">
            <a:avLst/>
          </a:prstGeom>
          <a:noFill/>
        </p:spPr>
        <p:txBody>
          <a:bodyPr wrap="square" rtlCol="0">
            <a:spAutoFit/>
          </a:bodyPr>
          <a:lstStyle/>
          <a:p>
            <a:r>
              <a:rPr lang="en-US" sz="2800" b="1" dirty="0">
                <a:solidFill>
                  <a:srgbClr val="FF5F00"/>
                </a:solidFill>
              </a:rPr>
              <a:t>Future Processing 2019.01.26  </a:t>
            </a:r>
          </a:p>
        </p:txBody>
      </p:sp>
      <p:pic>
        <p:nvPicPr>
          <p:cNvPr id="1026" name="Picture 2" descr="Znalezione obrazy dla zapytania azure big data logo">
            <a:extLst>
              <a:ext uri="{FF2B5EF4-FFF2-40B4-BE49-F238E27FC236}">
                <a16:creationId xmlns:a16="http://schemas.microsoft.com/office/drawing/2014/main" id="{3C934E76-C0F0-4D60-85DA-457C72DBAA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536" y="119063"/>
            <a:ext cx="4029075" cy="11334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Znalezione obrazy dla zapytania big data">
            <a:extLst>
              <a:ext uri="{FF2B5EF4-FFF2-40B4-BE49-F238E27FC236}">
                <a16:creationId xmlns:a16="http://schemas.microsoft.com/office/drawing/2014/main" id="{360D03E8-9C2A-4C2B-A0B6-FBDD82BC8B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4363" y="157595"/>
            <a:ext cx="2581275" cy="17716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3CEF57-57F7-49CA-B829-FCFEC4739AB5}"/>
              </a:ext>
            </a:extLst>
          </p:cNvPr>
          <p:cNvSpPr txBox="1"/>
          <p:nvPr/>
        </p:nvSpPr>
        <p:spPr>
          <a:xfrm>
            <a:off x="1252796" y="4801978"/>
            <a:ext cx="3633529" cy="1323439"/>
          </a:xfrm>
          <a:prstGeom prst="rect">
            <a:avLst/>
          </a:prstGeom>
          <a:noFill/>
        </p:spPr>
        <p:txBody>
          <a:bodyPr wrap="square" rtlCol="0">
            <a:spAutoFit/>
          </a:bodyPr>
          <a:lstStyle/>
          <a:p>
            <a:r>
              <a:rPr lang="en-US" sz="2000" b="1" dirty="0" err="1">
                <a:solidFill>
                  <a:schemeClr val="tx1">
                    <a:lumMod val="65000"/>
                    <a:lumOff val="35000"/>
                  </a:schemeClr>
                </a:solidFill>
                <a:latin typeface="Malleable-FP" panose="00000500000000000000" pitchFamily="50" charset="0"/>
              </a:rPr>
              <a:t>Bartłomiej</a:t>
            </a:r>
            <a:r>
              <a:rPr lang="en-US" sz="2000" b="1" dirty="0">
                <a:solidFill>
                  <a:schemeClr val="tx1">
                    <a:lumMod val="65000"/>
                    <a:lumOff val="35000"/>
                  </a:schemeClr>
                </a:solidFill>
                <a:latin typeface="Malleable-FP" panose="00000500000000000000" pitchFamily="50" charset="0"/>
              </a:rPr>
              <a:t> Michalski</a:t>
            </a:r>
            <a:r>
              <a:rPr lang="en-US" sz="2000" dirty="0">
                <a:latin typeface="Malleable-FP" panose="00000500000000000000" pitchFamily="50" charset="0"/>
              </a:rPr>
              <a:t> </a:t>
            </a:r>
          </a:p>
          <a:p>
            <a:r>
              <a:rPr lang="en-US" sz="2000" b="1" dirty="0">
                <a:solidFill>
                  <a:schemeClr val="tx1">
                    <a:lumMod val="65000"/>
                    <a:lumOff val="35000"/>
                  </a:schemeClr>
                </a:solidFill>
                <a:latin typeface="Malleable-FP" panose="00000500000000000000" pitchFamily="50" charset="0"/>
              </a:rPr>
              <a:t>Kamil </a:t>
            </a:r>
            <a:r>
              <a:rPr lang="en-US" sz="2000" b="1" dirty="0" err="1">
                <a:solidFill>
                  <a:schemeClr val="tx1">
                    <a:lumMod val="65000"/>
                    <a:lumOff val="35000"/>
                  </a:schemeClr>
                </a:solidFill>
                <a:latin typeface="Malleable-FP" panose="00000500000000000000" pitchFamily="50" charset="0"/>
              </a:rPr>
              <a:t>Dworak</a:t>
            </a:r>
            <a:endParaRPr lang="en-US" sz="2000" b="1" dirty="0">
              <a:solidFill>
                <a:schemeClr val="tx1">
                  <a:lumMod val="65000"/>
                  <a:lumOff val="35000"/>
                </a:schemeClr>
              </a:solidFill>
              <a:latin typeface="Malleable-FP" panose="00000500000000000000" pitchFamily="50" charset="0"/>
            </a:endParaRPr>
          </a:p>
          <a:p>
            <a:r>
              <a:rPr lang="en-US" sz="2000" b="1" dirty="0">
                <a:solidFill>
                  <a:schemeClr val="tx1">
                    <a:lumMod val="65000"/>
                    <a:lumOff val="35000"/>
                  </a:schemeClr>
                </a:solidFill>
                <a:latin typeface="Malleable-FP" panose="00000500000000000000" pitchFamily="50" charset="0"/>
              </a:rPr>
              <a:t>Tomasz Krawczyk</a:t>
            </a:r>
            <a:br>
              <a:rPr lang="en-US" sz="2000" dirty="0">
                <a:latin typeface="Malleable-FP Thin" panose="00000500000000000000" pitchFamily="50" charset="0"/>
              </a:rPr>
            </a:br>
            <a:r>
              <a:rPr lang="en-US" sz="2000" b="1" dirty="0">
                <a:solidFill>
                  <a:schemeClr val="tx1">
                    <a:lumMod val="65000"/>
                    <a:lumOff val="35000"/>
                  </a:schemeClr>
                </a:solidFill>
                <a:latin typeface="Malleable-FP" panose="00000500000000000000" pitchFamily="50" charset="0"/>
              </a:rPr>
              <a:t>Sebastian </a:t>
            </a:r>
            <a:r>
              <a:rPr lang="en-US" sz="2000" b="1" dirty="0" err="1">
                <a:solidFill>
                  <a:schemeClr val="tx1">
                    <a:lumMod val="65000"/>
                    <a:lumOff val="35000"/>
                  </a:schemeClr>
                </a:solidFill>
                <a:latin typeface="Malleable-FP" panose="00000500000000000000" pitchFamily="50" charset="0"/>
              </a:rPr>
              <a:t>Zęderowski</a:t>
            </a:r>
            <a:endParaRPr lang="en-US" sz="2000" dirty="0">
              <a:latin typeface="Malleable-FP Thin" panose="00000500000000000000" pitchFamily="50" charset="0"/>
            </a:endParaRPr>
          </a:p>
        </p:txBody>
      </p:sp>
    </p:spTree>
    <p:extLst>
      <p:ext uri="{BB962C8B-B14F-4D97-AF65-F5344CB8AC3E}">
        <p14:creationId xmlns:p14="http://schemas.microsoft.com/office/powerpoint/2010/main" val="38686161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2E2000-5E1A-461A-AF72-79E07742676C}"/>
              </a:ext>
            </a:extLst>
          </p:cNvPr>
          <p:cNvSpPr>
            <a:spLocks noGrp="1"/>
          </p:cNvSpPr>
          <p:nvPr>
            <p:ph type="body" sz="quarter" idx="13"/>
          </p:nvPr>
        </p:nvSpPr>
        <p:spPr>
          <a:xfrm>
            <a:off x="2118095" y="993608"/>
            <a:ext cx="5032406" cy="717974"/>
          </a:xfrm>
        </p:spPr>
        <p:txBody>
          <a:bodyPr>
            <a:normAutofit fontScale="92500"/>
          </a:bodyPr>
          <a:lstStyle/>
          <a:p>
            <a:r>
              <a:rPr lang="en-GB" sz="4000" b="1" dirty="0">
                <a:solidFill>
                  <a:srgbClr val="FF7100"/>
                </a:solidFill>
                <a:latin typeface="+mn-lt"/>
              </a:rPr>
              <a:t>Lambda Architecture</a:t>
            </a:r>
            <a:endParaRPr lang="pl-PL" sz="4000" b="1" dirty="0">
              <a:solidFill>
                <a:srgbClr val="FF7100"/>
              </a:solidFill>
              <a:latin typeface="+mn-lt"/>
            </a:endParaRPr>
          </a:p>
        </p:txBody>
      </p:sp>
      <p:grpSp>
        <p:nvGrpSpPr>
          <p:cNvPr id="74" name="Group 73">
            <a:extLst>
              <a:ext uri="{FF2B5EF4-FFF2-40B4-BE49-F238E27FC236}">
                <a16:creationId xmlns:a16="http://schemas.microsoft.com/office/drawing/2014/main" id="{C7A9F9D6-8D0C-4692-B7AA-70EAF65EEF9B}"/>
              </a:ext>
            </a:extLst>
          </p:cNvPr>
          <p:cNvGrpSpPr/>
          <p:nvPr/>
        </p:nvGrpSpPr>
        <p:grpSpPr>
          <a:xfrm>
            <a:off x="3978709" y="2185639"/>
            <a:ext cx="5964463" cy="2141580"/>
            <a:chOff x="1969941" y="1591765"/>
            <a:chExt cx="9362234" cy="3029526"/>
          </a:xfrm>
        </p:grpSpPr>
        <p:sp>
          <p:nvSpPr>
            <p:cNvPr id="75" name="TextBox 74">
              <a:extLst>
                <a:ext uri="{FF2B5EF4-FFF2-40B4-BE49-F238E27FC236}">
                  <a16:creationId xmlns:a16="http://schemas.microsoft.com/office/drawing/2014/main" id="{A4F29073-CC63-42BE-8580-95D9217D362A}"/>
                </a:ext>
              </a:extLst>
            </p:cNvPr>
            <p:cNvSpPr txBox="1"/>
            <p:nvPr/>
          </p:nvSpPr>
          <p:spPr>
            <a:xfrm>
              <a:off x="9090399" y="2289212"/>
              <a:ext cx="1629985" cy="519200"/>
            </a:xfrm>
            <a:prstGeom prst="rect">
              <a:avLst/>
            </a:prstGeom>
            <a:noFill/>
          </p:spPr>
          <p:txBody>
            <a:bodyPr wrap="none" lIns="137160" tIns="109728" rIns="137160" bIns="109728" rtlCol="0">
              <a:spAutoFit/>
            </a:bodyPr>
            <a:lstStyle/>
            <a:p>
              <a:pPr>
                <a:lnSpc>
                  <a:spcPct val="90000"/>
                </a:lnSpc>
                <a:spcAft>
                  <a:spcPts val="450"/>
                </a:spcAft>
              </a:pPr>
              <a:r>
                <a:rPr lang="en-AU" sz="1050" b="1" dirty="0">
                  <a:solidFill>
                    <a:schemeClr val="tx1">
                      <a:lumMod val="65000"/>
                      <a:lumOff val="35000"/>
                    </a:schemeClr>
                  </a:solidFill>
                </a:rPr>
                <a:t>BATCH LAYER</a:t>
              </a:r>
            </a:p>
          </p:txBody>
        </p:sp>
        <p:grpSp>
          <p:nvGrpSpPr>
            <p:cNvPr id="76" name="Group 75">
              <a:extLst>
                <a:ext uri="{FF2B5EF4-FFF2-40B4-BE49-F238E27FC236}">
                  <a16:creationId xmlns:a16="http://schemas.microsoft.com/office/drawing/2014/main" id="{BAC0A8AC-9660-47AF-A158-31EA5F0103EB}"/>
                </a:ext>
              </a:extLst>
            </p:cNvPr>
            <p:cNvGrpSpPr/>
            <p:nvPr/>
          </p:nvGrpSpPr>
          <p:grpSpPr>
            <a:xfrm>
              <a:off x="1969941" y="1591765"/>
              <a:ext cx="9362234" cy="3029526"/>
              <a:chOff x="1969941" y="1591765"/>
              <a:chExt cx="9362234" cy="3029526"/>
            </a:xfrm>
          </p:grpSpPr>
          <p:sp>
            <p:nvSpPr>
              <p:cNvPr id="77" name="Rectangle 76">
                <a:extLst>
                  <a:ext uri="{FF2B5EF4-FFF2-40B4-BE49-F238E27FC236}">
                    <a16:creationId xmlns:a16="http://schemas.microsoft.com/office/drawing/2014/main" id="{33FA317C-811B-43AA-9267-F4FFFB7C28E8}"/>
                  </a:ext>
                </a:extLst>
              </p:cNvPr>
              <p:cNvSpPr/>
              <p:nvPr/>
            </p:nvSpPr>
            <p:spPr bwMode="auto">
              <a:xfrm>
                <a:off x="6529495" y="2202614"/>
                <a:ext cx="1835496" cy="647961"/>
              </a:xfrm>
              <a:prstGeom prst="rect">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Precomputed Views</a:t>
                </a:r>
              </a:p>
            </p:txBody>
          </p:sp>
          <p:cxnSp>
            <p:nvCxnSpPr>
              <p:cNvPr id="78" name="Straight Arrow Connector 77">
                <a:extLst>
                  <a:ext uri="{FF2B5EF4-FFF2-40B4-BE49-F238E27FC236}">
                    <a16:creationId xmlns:a16="http://schemas.microsoft.com/office/drawing/2014/main" id="{A7922162-1050-4451-9196-231600515BCD}"/>
                  </a:ext>
                </a:extLst>
              </p:cNvPr>
              <p:cNvCxnSpPr>
                <a:cxnSpLocks/>
                <a:stCxn id="82" idx="3"/>
                <a:endCxn id="77" idx="1"/>
              </p:cNvCxnSpPr>
              <p:nvPr/>
            </p:nvCxnSpPr>
            <p:spPr>
              <a:xfrm>
                <a:off x="5537902" y="2526595"/>
                <a:ext cx="991594" cy="0"/>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nvGrpSpPr>
              <p:cNvPr id="79" name="Group 78">
                <a:extLst>
                  <a:ext uri="{FF2B5EF4-FFF2-40B4-BE49-F238E27FC236}">
                    <a16:creationId xmlns:a16="http://schemas.microsoft.com/office/drawing/2014/main" id="{6B063648-F601-4938-88E2-D07754D0CCBC}"/>
                  </a:ext>
                </a:extLst>
              </p:cNvPr>
              <p:cNvGrpSpPr/>
              <p:nvPr/>
            </p:nvGrpSpPr>
            <p:grpSpPr>
              <a:xfrm>
                <a:off x="1969941" y="1591765"/>
                <a:ext cx="9362234" cy="3029526"/>
                <a:chOff x="1969941" y="1591765"/>
                <a:chExt cx="9362234" cy="3029526"/>
              </a:xfrm>
            </p:grpSpPr>
            <p:sp>
              <p:nvSpPr>
                <p:cNvPr id="80" name="Rectangle 79">
                  <a:extLst>
                    <a:ext uri="{FF2B5EF4-FFF2-40B4-BE49-F238E27FC236}">
                      <a16:creationId xmlns:a16="http://schemas.microsoft.com/office/drawing/2014/main" id="{B2FF538D-86F3-41E4-998E-4A827C878DBF}"/>
                    </a:ext>
                  </a:extLst>
                </p:cNvPr>
                <p:cNvSpPr/>
                <p:nvPr/>
              </p:nvSpPr>
              <p:spPr bwMode="auto">
                <a:xfrm>
                  <a:off x="6093078" y="3511351"/>
                  <a:ext cx="2418709" cy="566464"/>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Batch View</a:t>
                  </a:r>
                </a:p>
              </p:txBody>
            </p:sp>
            <p:sp>
              <p:nvSpPr>
                <p:cNvPr id="81" name="Rectangular Callout 11">
                  <a:extLst>
                    <a:ext uri="{FF2B5EF4-FFF2-40B4-BE49-F238E27FC236}">
                      <a16:creationId xmlns:a16="http://schemas.microsoft.com/office/drawing/2014/main" id="{B7CE25A3-2280-4F28-9992-C12DBFDE202D}"/>
                    </a:ext>
                  </a:extLst>
                </p:cNvPr>
                <p:cNvSpPr/>
                <p:nvPr/>
              </p:nvSpPr>
              <p:spPr bwMode="auto">
                <a:xfrm>
                  <a:off x="9670295" y="3927045"/>
                  <a:ext cx="1232380" cy="694246"/>
                </a:xfrm>
                <a:prstGeom prst="wedgeRectCallout">
                  <a:avLst>
                    <a:gd name="adj1" fmla="val -2804"/>
                    <a:gd name="adj2" fmla="val 76928"/>
                  </a:avLst>
                </a:prstGeom>
                <a:ln>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Queries</a:t>
                  </a:r>
                </a:p>
              </p:txBody>
            </p:sp>
            <p:sp>
              <p:nvSpPr>
                <p:cNvPr id="82" name="Rectangle 81">
                  <a:extLst>
                    <a:ext uri="{FF2B5EF4-FFF2-40B4-BE49-F238E27FC236}">
                      <a16:creationId xmlns:a16="http://schemas.microsoft.com/office/drawing/2014/main" id="{3996746E-E246-4CB3-91AB-EE4EFC2E5DBA}"/>
                    </a:ext>
                  </a:extLst>
                </p:cNvPr>
                <p:cNvSpPr/>
                <p:nvPr/>
              </p:nvSpPr>
              <p:spPr bwMode="auto">
                <a:xfrm>
                  <a:off x="4120666" y="2202614"/>
                  <a:ext cx="1417236" cy="647961"/>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All Data</a:t>
                  </a:r>
                </a:p>
              </p:txBody>
            </p:sp>
            <p:cxnSp>
              <p:nvCxnSpPr>
                <p:cNvPr id="83" name="Elbow Connector 36">
                  <a:extLst>
                    <a:ext uri="{FF2B5EF4-FFF2-40B4-BE49-F238E27FC236}">
                      <a16:creationId xmlns:a16="http://schemas.microsoft.com/office/drawing/2014/main" id="{C3A7F98C-D46A-443C-85D9-689678DC99CE}"/>
                    </a:ext>
                  </a:extLst>
                </p:cNvPr>
                <p:cNvCxnSpPr>
                  <a:cxnSpLocks/>
                  <a:stCxn id="123" idx="3"/>
                  <a:endCxn id="87" idx="1"/>
                </p:cNvCxnSpPr>
                <p:nvPr/>
              </p:nvCxnSpPr>
              <p:spPr>
                <a:xfrm flipV="1">
                  <a:off x="1969941" y="2372403"/>
                  <a:ext cx="1869916" cy="1295797"/>
                </a:xfrm>
                <a:prstGeom prst="bentConnector3">
                  <a:avLst/>
                </a:prstGeom>
                <a:ln>
                  <a:headEnd type="none"/>
                  <a:tailEnd type="triangle"/>
                </a:ln>
              </p:spPr>
              <p:style>
                <a:lnRef idx="3">
                  <a:schemeClr val="accent1"/>
                </a:lnRef>
                <a:fillRef idx="0">
                  <a:schemeClr val="accent1"/>
                </a:fillRef>
                <a:effectRef idx="2">
                  <a:schemeClr val="accent1"/>
                </a:effectRef>
                <a:fontRef idx="minor">
                  <a:schemeClr val="tx1"/>
                </a:fontRef>
              </p:style>
            </p:cxnSp>
            <p:cxnSp>
              <p:nvCxnSpPr>
                <p:cNvPr id="84" name="Elbow Connector 38">
                  <a:extLst>
                    <a:ext uri="{FF2B5EF4-FFF2-40B4-BE49-F238E27FC236}">
                      <a16:creationId xmlns:a16="http://schemas.microsoft.com/office/drawing/2014/main" id="{AE03278A-A1AB-47C8-A842-2EF42D461DEB}"/>
                    </a:ext>
                  </a:extLst>
                </p:cNvPr>
                <p:cNvCxnSpPr>
                  <a:stCxn id="80" idx="3"/>
                  <a:endCxn id="81" idx="1"/>
                </p:cNvCxnSpPr>
                <p:nvPr/>
              </p:nvCxnSpPr>
              <p:spPr>
                <a:xfrm>
                  <a:off x="8511787" y="3794584"/>
                  <a:ext cx="1158508" cy="479584"/>
                </a:xfrm>
                <a:prstGeom prst="bentConnector3">
                  <a:avLst/>
                </a:prstGeom>
                <a:ln>
                  <a:headEnd type="none"/>
                  <a:tailEnd type="triangle"/>
                </a:ln>
              </p:spPr>
              <p:style>
                <a:lnRef idx="3">
                  <a:schemeClr val="accent6"/>
                </a:lnRef>
                <a:fillRef idx="0">
                  <a:schemeClr val="accent6"/>
                </a:fillRef>
                <a:effectRef idx="2">
                  <a:schemeClr val="accent6"/>
                </a:effectRef>
                <a:fontRef idx="minor">
                  <a:schemeClr val="tx1"/>
                </a:fontRef>
              </p:style>
            </p:cxnSp>
            <p:cxnSp>
              <p:nvCxnSpPr>
                <p:cNvPr id="85" name="Straight Arrow Connector 84">
                  <a:extLst>
                    <a:ext uri="{FF2B5EF4-FFF2-40B4-BE49-F238E27FC236}">
                      <a16:creationId xmlns:a16="http://schemas.microsoft.com/office/drawing/2014/main" id="{FCD28C4E-5962-449D-B1F9-4B5C88596A04}"/>
                    </a:ext>
                  </a:extLst>
                </p:cNvPr>
                <p:cNvCxnSpPr>
                  <a:cxnSpLocks/>
                  <a:endCxn id="80" idx="0"/>
                </p:cNvCxnSpPr>
                <p:nvPr/>
              </p:nvCxnSpPr>
              <p:spPr>
                <a:xfrm flipH="1">
                  <a:off x="7302432" y="2860488"/>
                  <a:ext cx="1" cy="650863"/>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nvGrpSpPr>
                <p:cNvPr id="86" name="Group 85">
                  <a:extLst>
                    <a:ext uri="{FF2B5EF4-FFF2-40B4-BE49-F238E27FC236}">
                      <a16:creationId xmlns:a16="http://schemas.microsoft.com/office/drawing/2014/main" id="{3C4E19CF-6B44-4855-A460-7968C6B9682C}"/>
                    </a:ext>
                  </a:extLst>
                </p:cNvPr>
                <p:cNvGrpSpPr/>
                <p:nvPr/>
              </p:nvGrpSpPr>
              <p:grpSpPr>
                <a:xfrm>
                  <a:off x="3839857" y="1591765"/>
                  <a:ext cx="7492318" cy="1561275"/>
                  <a:chOff x="2485085" y="1582396"/>
                  <a:chExt cx="8361855" cy="1561275"/>
                </a:xfrm>
              </p:grpSpPr>
              <p:sp>
                <p:nvSpPr>
                  <p:cNvPr id="87" name="Rectangle 86">
                    <a:extLst>
                      <a:ext uri="{FF2B5EF4-FFF2-40B4-BE49-F238E27FC236}">
                        <a16:creationId xmlns:a16="http://schemas.microsoft.com/office/drawing/2014/main" id="{77492899-47E7-4324-8173-A304B030FFBE}"/>
                      </a:ext>
                    </a:extLst>
                  </p:cNvPr>
                  <p:cNvSpPr/>
                  <p:nvPr/>
                </p:nvSpPr>
                <p:spPr>
                  <a:xfrm>
                    <a:off x="2485085" y="1582396"/>
                    <a:ext cx="8361855" cy="1561275"/>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pl-PL" sz="1350"/>
                  </a:p>
                </p:txBody>
              </p:sp>
              <p:sp>
                <p:nvSpPr>
                  <p:cNvPr id="88" name="TextBox 87">
                    <a:extLst>
                      <a:ext uri="{FF2B5EF4-FFF2-40B4-BE49-F238E27FC236}">
                        <a16:creationId xmlns:a16="http://schemas.microsoft.com/office/drawing/2014/main" id="{90B58834-8A3E-489D-A26C-8C20560CFE69}"/>
                      </a:ext>
                    </a:extLst>
                  </p:cNvPr>
                  <p:cNvSpPr txBox="1"/>
                  <p:nvPr/>
                </p:nvSpPr>
                <p:spPr>
                  <a:xfrm>
                    <a:off x="5067578" y="1644894"/>
                    <a:ext cx="2799108" cy="600835"/>
                  </a:xfrm>
                  <a:prstGeom prst="rect">
                    <a:avLst/>
                  </a:prstGeom>
                  <a:noFill/>
                </p:spPr>
                <p:txBody>
                  <a:bodyPr wrap="none" rtlCol="0">
                    <a:spAutoFit/>
                  </a:bodyPr>
                  <a:lstStyle/>
                  <a:p>
                    <a:pPr>
                      <a:lnSpc>
                        <a:spcPct val="90000"/>
                      </a:lnSpc>
                    </a:pPr>
                    <a:r>
                      <a:rPr lang="en-GB" sz="2400" b="1" dirty="0">
                        <a:solidFill>
                          <a:srgbClr val="0070C0"/>
                        </a:solidFill>
                      </a:rPr>
                      <a:t>COLD PATH</a:t>
                    </a:r>
                    <a:endParaRPr lang="pl-PL" sz="2400" b="1" dirty="0">
                      <a:solidFill>
                        <a:srgbClr val="0070C0"/>
                      </a:solidFill>
                    </a:endParaRPr>
                  </a:p>
                </p:txBody>
              </p:sp>
            </p:grpSp>
          </p:grpSp>
        </p:grpSp>
      </p:grpSp>
      <p:grpSp>
        <p:nvGrpSpPr>
          <p:cNvPr id="89" name="Group 88">
            <a:extLst>
              <a:ext uri="{FF2B5EF4-FFF2-40B4-BE49-F238E27FC236}">
                <a16:creationId xmlns:a16="http://schemas.microsoft.com/office/drawing/2014/main" id="{ABCD7A9D-BEBF-448A-BC20-162E02CABCFA}"/>
              </a:ext>
            </a:extLst>
          </p:cNvPr>
          <p:cNvGrpSpPr/>
          <p:nvPr/>
        </p:nvGrpSpPr>
        <p:grpSpPr>
          <a:xfrm>
            <a:off x="2626302" y="2740871"/>
            <a:ext cx="1352407" cy="2314296"/>
            <a:chOff x="1553214" y="2809084"/>
            <a:chExt cx="1012806" cy="2521912"/>
          </a:xfrm>
        </p:grpSpPr>
        <p:grpSp>
          <p:nvGrpSpPr>
            <p:cNvPr id="90" name="Group 89">
              <a:extLst>
                <a:ext uri="{FF2B5EF4-FFF2-40B4-BE49-F238E27FC236}">
                  <a16:creationId xmlns:a16="http://schemas.microsoft.com/office/drawing/2014/main" id="{558C2BC7-60A8-4CFF-A321-22EE2BB4AC0A}"/>
                </a:ext>
              </a:extLst>
            </p:cNvPr>
            <p:cNvGrpSpPr/>
            <p:nvPr/>
          </p:nvGrpSpPr>
          <p:grpSpPr>
            <a:xfrm>
              <a:off x="1553214" y="3328852"/>
              <a:ext cx="1012806" cy="967169"/>
              <a:chOff x="2494012" y="2348880"/>
              <a:chExt cx="1012806" cy="967169"/>
            </a:xfrm>
          </p:grpSpPr>
          <p:grpSp>
            <p:nvGrpSpPr>
              <p:cNvPr id="111" name="Group 110">
                <a:extLst>
                  <a:ext uri="{FF2B5EF4-FFF2-40B4-BE49-F238E27FC236}">
                    <a16:creationId xmlns:a16="http://schemas.microsoft.com/office/drawing/2014/main" id="{4E6850ED-0E0A-495C-8555-CF0C58C79BD8}"/>
                  </a:ext>
                </a:extLst>
              </p:cNvPr>
              <p:cNvGrpSpPr/>
              <p:nvPr/>
            </p:nvGrpSpPr>
            <p:grpSpPr>
              <a:xfrm>
                <a:off x="2494012" y="2348880"/>
                <a:ext cx="1012806" cy="288032"/>
                <a:chOff x="2494012" y="2348880"/>
                <a:chExt cx="1012806" cy="288032"/>
              </a:xfrm>
            </p:grpSpPr>
            <p:sp>
              <p:nvSpPr>
                <p:cNvPr id="124" name="Rectangle 123">
                  <a:extLst>
                    <a:ext uri="{FF2B5EF4-FFF2-40B4-BE49-F238E27FC236}">
                      <a16:creationId xmlns:a16="http://schemas.microsoft.com/office/drawing/2014/main" id="{3A602F9C-C129-4757-AFDA-1B27657A9A92}"/>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5" name="Rectangle 124">
                  <a:extLst>
                    <a:ext uri="{FF2B5EF4-FFF2-40B4-BE49-F238E27FC236}">
                      <a16:creationId xmlns:a16="http://schemas.microsoft.com/office/drawing/2014/main" id="{10351C99-CCF7-4568-B14C-3EE304DDA9DA}"/>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6" name="Rectangle 125">
                  <a:extLst>
                    <a:ext uri="{FF2B5EF4-FFF2-40B4-BE49-F238E27FC236}">
                      <a16:creationId xmlns:a16="http://schemas.microsoft.com/office/drawing/2014/main" id="{52C5EADE-AD5B-47B4-B72D-82663E17AD71}"/>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7" name="Rectangle 126">
                  <a:extLst>
                    <a:ext uri="{FF2B5EF4-FFF2-40B4-BE49-F238E27FC236}">
                      <a16:creationId xmlns:a16="http://schemas.microsoft.com/office/drawing/2014/main" id="{F7A8EDB9-3C3A-4B0D-B36E-75C876EA1715}"/>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8" name="Rectangle 127">
                  <a:extLst>
                    <a:ext uri="{FF2B5EF4-FFF2-40B4-BE49-F238E27FC236}">
                      <a16:creationId xmlns:a16="http://schemas.microsoft.com/office/drawing/2014/main" id="{CFBC010A-3D8C-4FA4-9098-C8276D726F0B}"/>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nvGrpSpPr>
              <p:cNvPr id="112" name="Group 111">
                <a:extLst>
                  <a:ext uri="{FF2B5EF4-FFF2-40B4-BE49-F238E27FC236}">
                    <a16:creationId xmlns:a16="http://schemas.microsoft.com/office/drawing/2014/main" id="{7BEE40D6-7945-4165-9FB1-A7BCB93376A9}"/>
                  </a:ext>
                </a:extLst>
              </p:cNvPr>
              <p:cNvGrpSpPr/>
              <p:nvPr/>
            </p:nvGrpSpPr>
            <p:grpSpPr>
              <a:xfrm>
                <a:off x="2494012" y="2679571"/>
                <a:ext cx="1012806" cy="288032"/>
                <a:chOff x="2494012" y="2348880"/>
                <a:chExt cx="1012806" cy="288032"/>
              </a:xfrm>
            </p:grpSpPr>
            <p:sp>
              <p:nvSpPr>
                <p:cNvPr id="119" name="Rectangle 118">
                  <a:extLst>
                    <a:ext uri="{FF2B5EF4-FFF2-40B4-BE49-F238E27FC236}">
                      <a16:creationId xmlns:a16="http://schemas.microsoft.com/office/drawing/2014/main" id="{0D5AA742-E5C8-48A9-A1C3-5CE61413799F}"/>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0" name="Rectangle 119">
                  <a:extLst>
                    <a:ext uri="{FF2B5EF4-FFF2-40B4-BE49-F238E27FC236}">
                      <a16:creationId xmlns:a16="http://schemas.microsoft.com/office/drawing/2014/main" id="{0155BA03-D47B-4812-8754-880E207A4F8A}"/>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1" name="Rectangle 120">
                  <a:extLst>
                    <a:ext uri="{FF2B5EF4-FFF2-40B4-BE49-F238E27FC236}">
                      <a16:creationId xmlns:a16="http://schemas.microsoft.com/office/drawing/2014/main" id="{C2891494-4A42-44F5-9CB9-AF2CD458C9DE}"/>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2" name="Rectangle 121">
                  <a:extLst>
                    <a:ext uri="{FF2B5EF4-FFF2-40B4-BE49-F238E27FC236}">
                      <a16:creationId xmlns:a16="http://schemas.microsoft.com/office/drawing/2014/main" id="{526706CF-B011-49C5-803D-3341ACA13B18}"/>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23" name="Rectangle 122">
                  <a:extLst>
                    <a:ext uri="{FF2B5EF4-FFF2-40B4-BE49-F238E27FC236}">
                      <a16:creationId xmlns:a16="http://schemas.microsoft.com/office/drawing/2014/main" id="{4172BE0B-D345-46E8-A93C-985BA1DCF39F}"/>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nvGrpSpPr>
              <p:cNvPr id="113" name="Group 112">
                <a:extLst>
                  <a:ext uri="{FF2B5EF4-FFF2-40B4-BE49-F238E27FC236}">
                    <a16:creationId xmlns:a16="http://schemas.microsoft.com/office/drawing/2014/main" id="{542701B3-9479-46D5-B781-7F2D9FBD2813}"/>
                  </a:ext>
                </a:extLst>
              </p:cNvPr>
              <p:cNvGrpSpPr/>
              <p:nvPr/>
            </p:nvGrpSpPr>
            <p:grpSpPr>
              <a:xfrm>
                <a:off x="2494012" y="3028017"/>
                <a:ext cx="1012806" cy="288032"/>
                <a:chOff x="2494012" y="2348880"/>
                <a:chExt cx="1012806" cy="288032"/>
              </a:xfrm>
            </p:grpSpPr>
            <p:sp>
              <p:nvSpPr>
                <p:cNvPr id="114" name="Rectangle 113">
                  <a:extLst>
                    <a:ext uri="{FF2B5EF4-FFF2-40B4-BE49-F238E27FC236}">
                      <a16:creationId xmlns:a16="http://schemas.microsoft.com/office/drawing/2014/main" id="{1DB9C8BD-51D9-47D4-A121-2A660B12FE35}"/>
                    </a:ext>
                  </a:extLst>
                </p:cNvPr>
                <p:cNvSpPr/>
                <p:nvPr/>
              </p:nvSpPr>
              <p:spPr>
                <a:xfrm>
                  <a:off x="249401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5" name="Rectangle 114">
                  <a:extLst>
                    <a:ext uri="{FF2B5EF4-FFF2-40B4-BE49-F238E27FC236}">
                      <a16:creationId xmlns:a16="http://schemas.microsoft.com/office/drawing/2014/main" id="{1E43C7AC-3C42-4256-BB8D-7EF430A88483}"/>
                    </a:ext>
                  </a:extLst>
                </p:cNvPr>
                <p:cNvSpPr/>
                <p:nvPr/>
              </p:nvSpPr>
              <p:spPr>
                <a:xfrm>
                  <a:off x="2710036"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6" name="Rectangle 115">
                  <a:extLst>
                    <a:ext uri="{FF2B5EF4-FFF2-40B4-BE49-F238E27FC236}">
                      <a16:creationId xmlns:a16="http://schemas.microsoft.com/office/drawing/2014/main" id="{CF527DE4-55E9-4B39-87A7-6D4312CCA0B0}"/>
                    </a:ext>
                  </a:extLst>
                </p:cNvPr>
                <p:cNvSpPr/>
                <p:nvPr/>
              </p:nvSpPr>
              <p:spPr>
                <a:xfrm>
                  <a:off x="2926060"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7" name="Rectangle 116">
                  <a:extLst>
                    <a:ext uri="{FF2B5EF4-FFF2-40B4-BE49-F238E27FC236}">
                      <a16:creationId xmlns:a16="http://schemas.microsoft.com/office/drawing/2014/main" id="{B098EFF4-053B-4BBD-926F-0C1DDC019884}"/>
                    </a:ext>
                  </a:extLst>
                </p:cNvPr>
                <p:cNvSpPr/>
                <p:nvPr/>
              </p:nvSpPr>
              <p:spPr>
                <a:xfrm>
                  <a:off x="3144431"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sp>
              <p:nvSpPr>
                <p:cNvPr id="118" name="Rectangle 117">
                  <a:extLst>
                    <a:ext uri="{FF2B5EF4-FFF2-40B4-BE49-F238E27FC236}">
                      <a16:creationId xmlns:a16="http://schemas.microsoft.com/office/drawing/2014/main" id="{7A07E232-DCA8-4D4B-B41E-85C0EF133265}"/>
                    </a:ext>
                  </a:extLst>
                </p:cNvPr>
                <p:cNvSpPr/>
                <p:nvPr/>
              </p:nvSpPr>
              <p:spPr>
                <a:xfrm>
                  <a:off x="3362802" y="2348880"/>
                  <a:ext cx="144016" cy="288032"/>
                </a:xfrm>
                <a:prstGeom prst="rect">
                  <a:avLst/>
                </a:prstGeom>
                <a:solidFill>
                  <a:srgbClr val="0070C0"/>
                </a:solidFill>
                <a:ln>
                  <a:solidFill>
                    <a:srgbClr val="002060"/>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sz="1350"/>
                </a:p>
              </p:txBody>
            </p:sp>
          </p:grpSp>
        </p:grpSp>
        <p:grpSp>
          <p:nvGrpSpPr>
            <p:cNvPr id="91" name="Group 90">
              <a:extLst>
                <a:ext uri="{FF2B5EF4-FFF2-40B4-BE49-F238E27FC236}">
                  <a16:creationId xmlns:a16="http://schemas.microsoft.com/office/drawing/2014/main" id="{E4C87544-2577-4263-877A-8FE2C14F3544}"/>
                </a:ext>
              </a:extLst>
            </p:cNvPr>
            <p:cNvGrpSpPr/>
            <p:nvPr/>
          </p:nvGrpSpPr>
          <p:grpSpPr>
            <a:xfrm>
              <a:off x="1553214" y="4363827"/>
              <a:ext cx="1012806" cy="967169"/>
              <a:chOff x="1553214" y="4363827"/>
              <a:chExt cx="1012806" cy="967169"/>
            </a:xfrm>
          </p:grpSpPr>
          <p:grpSp>
            <p:nvGrpSpPr>
              <p:cNvPr id="93" name="Group 92">
                <a:extLst>
                  <a:ext uri="{FF2B5EF4-FFF2-40B4-BE49-F238E27FC236}">
                    <a16:creationId xmlns:a16="http://schemas.microsoft.com/office/drawing/2014/main" id="{0C4BE568-AC6E-4480-8448-5E7757C573F2}"/>
                  </a:ext>
                </a:extLst>
              </p:cNvPr>
              <p:cNvGrpSpPr/>
              <p:nvPr/>
            </p:nvGrpSpPr>
            <p:grpSpPr>
              <a:xfrm>
                <a:off x="1553214" y="4363827"/>
                <a:ext cx="1012806" cy="288032"/>
                <a:chOff x="2494012" y="2348880"/>
                <a:chExt cx="1012806" cy="288032"/>
              </a:xfrm>
            </p:grpSpPr>
            <p:sp>
              <p:nvSpPr>
                <p:cNvPr id="106" name="Rectangle 105">
                  <a:extLst>
                    <a:ext uri="{FF2B5EF4-FFF2-40B4-BE49-F238E27FC236}">
                      <a16:creationId xmlns:a16="http://schemas.microsoft.com/office/drawing/2014/main" id="{0F786BC5-04F4-4BBB-8439-C3107CB8B154}"/>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7" name="Rectangle 106">
                  <a:extLst>
                    <a:ext uri="{FF2B5EF4-FFF2-40B4-BE49-F238E27FC236}">
                      <a16:creationId xmlns:a16="http://schemas.microsoft.com/office/drawing/2014/main" id="{CC9B36EE-9819-4D20-BBAC-84A4B7504438}"/>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8" name="Rectangle 107">
                  <a:extLst>
                    <a:ext uri="{FF2B5EF4-FFF2-40B4-BE49-F238E27FC236}">
                      <a16:creationId xmlns:a16="http://schemas.microsoft.com/office/drawing/2014/main" id="{25FD6380-C355-4DE1-9A80-98A773498C58}"/>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9" name="Rectangle 108">
                  <a:extLst>
                    <a:ext uri="{FF2B5EF4-FFF2-40B4-BE49-F238E27FC236}">
                      <a16:creationId xmlns:a16="http://schemas.microsoft.com/office/drawing/2014/main" id="{D853CCC3-57B4-42A3-A320-1C02ACCD8E02}"/>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10" name="Rectangle 109">
                  <a:extLst>
                    <a:ext uri="{FF2B5EF4-FFF2-40B4-BE49-F238E27FC236}">
                      <a16:creationId xmlns:a16="http://schemas.microsoft.com/office/drawing/2014/main" id="{D622E0C8-F668-48E8-8570-BF92A6381F98}"/>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nvGrpSpPr>
              <p:cNvPr id="94" name="Group 93">
                <a:extLst>
                  <a:ext uri="{FF2B5EF4-FFF2-40B4-BE49-F238E27FC236}">
                    <a16:creationId xmlns:a16="http://schemas.microsoft.com/office/drawing/2014/main" id="{8AAAF398-497C-440C-B474-A63E3F86958C}"/>
                  </a:ext>
                </a:extLst>
              </p:cNvPr>
              <p:cNvGrpSpPr/>
              <p:nvPr/>
            </p:nvGrpSpPr>
            <p:grpSpPr>
              <a:xfrm>
                <a:off x="1553214" y="4694518"/>
                <a:ext cx="1012806" cy="288032"/>
                <a:chOff x="2494012" y="2348880"/>
                <a:chExt cx="1012806" cy="288032"/>
              </a:xfrm>
            </p:grpSpPr>
            <p:sp>
              <p:nvSpPr>
                <p:cNvPr id="101" name="Rectangle 100">
                  <a:extLst>
                    <a:ext uri="{FF2B5EF4-FFF2-40B4-BE49-F238E27FC236}">
                      <a16:creationId xmlns:a16="http://schemas.microsoft.com/office/drawing/2014/main" id="{C6B1737C-DB68-4486-9E9D-5C81651D7F38}"/>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2" name="Rectangle 101">
                  <a:extLst>
                    <a:ext uri="{FF2B5EF4-FFF2-40B4-BE49-F238E27FC236}">
                      <a16:creationId xmlns:a16="http://schemas.microsoft.com/office/drawing/2014/main" id="{4646AC8B-5A13-4ADE-9B70-AE7571C9225D}"/>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3" name="Rectangle 102">
                  <a:extLst>
                    <a:ext uri="{FF2B5EF4-FFF2-40B4-BE49-F238E27FC236}">
                      <a16:creationId xmlns:a16="http://schemas.microsoft.com/office/drawing/2014/main" id="{09709CFC-9582-4B0B-B8A0-766E260A8EF0}"/>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4" name="Rectangle 103">
                  <a:extLst>
                    <a:ext uri="{FF2B5EF4-FFF2-40B4-BE49-F238E27FC236}">
                      <a16:creationId xmlns:a16="http://schemas.microsoft.com/office/drawing/2014/main" id="{777B459A-583D-4D66-926A-FEA2BA5243D4}"/>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5" name="Rectangle 104">
                  <a:extLst>
                    <a:ext uri="{FF2B5EF4-FFF2-40B4-BE49-F238E27FC236}">
                      <a16:creationId xmlns:a16="http://schemas.microsoft.com/office/drawing/2014/main" id="{14F6DA48-ABA8-42D8-B21A-B6A9A625E958}"/>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nvGrpSpPr>
              <p:cNvPr id="95" name="Group 94">
                <a:extLst>
                  <a:ext uri="{FF2B5EF4-FFF2-40B4-BE49-F238E27FC236}">
                    <a16:creationId xmlns:a16="http://schemas.microsoft.com/office/drawing/2014/main" id="{373B5DC6-C9DC-447D-AFD6-E0B58C1982D3}"/>
                  </a:ext>
                </a:extLst>
              </p:cNvPr>
              <p:cNvGrpSpPr/>
              <p:nvPr/>
            </p:nvGrpSpPr>
            <p:grpSpPr>
              <a:xfrm>
                <a:off x="1553214" y="5042964"/>
                <a:ext cx="1012806" cy="288032"/>
                <a:chOff x="2494012" y="2348880"/>
                <a:chExt cx="1012806" cy="288032"/>
              </a:xfrm>
            </p:grpSpPr>
            <p:sp>
              <p:nvSpPr>
                <p:cNvPr id="96" name="Rectangle 95">
                  <a:extLst>
                    <a:ext uri="{FF2B5EF4-FFF2-40B4-BE49-F238E27FC236}">
                      <a16:creationId xmlns:a16="http://schemas.microsoft.com/office/drawing/2014/main" id="{70027EF3-48A1-49FB-8BA4-E838638C2040}"/>
                    </a:ext>
                  </a:extLst>
                </p:cNvPr>
                <p:cNvSpPr/>
                <p:nvPr/>
              </p:nvSpPr>
              <p:spPr>
                <a:xfrm>
                  <a:off x="249401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7" name="Rectangle 96">
                  <a:extLst>
                    <a:ext uri="{FF2B5EF4-FFF2-40B4-BE49-F238E27FC236}">
                      <a16:creationId xmlns:a16="http://schemas.microsoft.com/office/drawing/2014/main" id="{6B68BFC2-E0B3-4AB3-8FB2-D517C5EB56E0}"/>
                    </a:ext>
                  </a:extLst>
                </p:cNvPr>
                <p:cNvSpPr/>
                <p:nvPr/>
              </p:nvSpPr>
              <p:spPr>
                <a:xfrm>
                  <a:off x="2710036"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8" name="Rectangle 97">
                  <a:extLst>
                    <a:ext uri="{FF2B5EF4-FFF2-40B4-BE49-F238E27FC236}">
                      <a16:creationId xmlns:a16="http://schemas.microsoft.com/office/drawing/2014/main" id="{69080544-FCBF-44F6-AF2A-D0E1F8B69456}"/>
                    </a:ext>
                  </a:extLst>
                </p:cNvPr>
                <p:cNvSpPr/>
                <p:nvPr/>
              </p:nvSpPr>
              <p:spPr>
                <a:xfrm>
                  <a:off x="2926060"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99" name="Rectangle 98">
                  <a:extLst>
                    <a:ext uri="{FF2B5EF4-FFF2-40B4-BE49-F238E27FC236}">
                      <a16:creationId xmlns:a16="http://schemas.microsoft.com/office/drawing/2014/main" id="{9B7E6323-2856-4096-838E-90659287FC72}"/>
                    </a:ext>
                  </a:extLst>
                </p:cNvPr>
                <p:cNvSpPr/>
                <p:nvPr/>
              </p:nvSpPr>
              <p:spPr>
                <a:xfrm>
                  <a:off x="3144431"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sp>
              <p:nvSpPr>
                <p:cNvPr id="100" name="Rectangle 99">
                  <a:extLst>
                    <a:ext uri="{FF2B5EF4-FFF2-40B4-BE49-F238E27FC236}">
                      <a16:creationId xmlns:a16="http://schemas.microsoft.com/office/drawing/2014/main" id="{F6295896-98AE-44A2-97B0-73CBB1EC06A0}"/>
                    </a:ext>
                  </a:extLst>
                </p:cNvPr>
                <p:cNvSpPr/>
                <p:nvPr/>
              </p:nvSpPr>
              <p:spPr>
                <a:xfrm>
                  <a:off x="3362802" y="2348880"/>
                  <a:ext cx="144016" cy="288032"/>
                </a:xfrm>
                <a:prstGeom prst="rect">
                  <a:avLst/>
                </a:prstGeom>
                <a:solidFill>
                  <a:srgbClr val="FF7100"/>
                </a:solidFill>
                <a:ln>
                  <a:solidFill>
                    <a:srgbClr val="FF71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sz="1350"/>
                </a:p>
              </p:txBody>
            </p:sp>
          </p:grpSp>
        </p:grpSp>
        <p:sp>
          <p:nvSpPr>
            <p:cNvPr id="92" name="TextBox 91">
              <a:extLst>
                <a:ext uri="{FF2B5EF4-FFF2-40B4-BE49-F238E27FC236}">
                  <a16:creationId xmlns:a16="http://schemas.microsoft.com/office/drawing/2014/main" id="{FF05618A-95FD-491C-B6FD-EA65F5FB40F3}"/>
                </a:ext>
              </a:extLst>
            </p:cNvPr>
            <p:cNvSpPr txBox="1"/>
            <p:nvPr/>
          </p:nvSpPr>
          <p:spPr>
            <a:xfrm>
              <a:off x="1579528" y="2809084"/>
              <a:ext cx="912029" cy="372280"/>
            </a:xfrm>
            <a:prstGeom prst="rect">
              <a:avLst/>
            </a:prstGeom>
            <a:noFill/>
          </p:spPr>
          <p:txBody>
            <a:bodyPr wrap="square" rtlCol="0">
              <a:spAutoFit/>
            </a:bodyPr>
            <a:lstStyle/>
            <a:p>
              <a:pPr algn="ctr">
                <a:lnSpc>
                  <a:spcPct val="90000"/>
                </a:lnSpc>
              </a:pPr>
              <a:r>
                <a:rPr lang="pl-PL" b="1" dirty="0">
                  <a:solidFill>
                    <a:schemeClr val="tx1">
                      <a:lumMod val="65000"/>
                      <a:lumOff val="35000"/>
                    </a:schemeClr>
                  </a:solidFill>
                </a:rPr>
                <a:t>Input Data</a:t>
              </a:r>
            </a:p>
          </p:txBody>
        </p:sp>
      </p:grpSp>
      <p:sp>
        <p:nvSpPr>
          <p:cNvPr id="129" name="Rectangle 128">
            <a:extLst>
              <a:ext uri="{FF2B5EF4-FFF2-40B4-BE49-F238E27FC236}">
                <a16:creationId xmlns:a16="http://schemas.microsoft.com/office/drawing/2014/main" id="{4FC739B8-A721-45DE-A33E-8B86EBE72258}"/>
              </a:ext>
            </a:extLst>
          </p:cNvPr>
          <p:cNvSpPr/>
          <p:nvPr/>
        </p:nvSpPr>
        <p:spPr>
          <a:xfrm>
            <a:off x="5169989" y="3358973"/>
            <a:ext cx="4773182" cy="1336628"/>
          </a:xfrm>
          <a:prstGeom prst="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pl-PL" sz="1350"/>
          </a:p>
        </p:txBody>
      </p:sp>
      <p:grpSp>
        <p:nvGrpSpPr>
          <p:cNvPr id="130" name="Group 129">
            <a:extLst>
              <a:ext uri="{FF2B5EF4-FFF2-40B4-BE49-F238E27FC236}">
                <a16:creationId xmlns:a16="http://schemas.microsoft.com/office/drawing/2014/main" id="{011C16B5-8D2C-4F6E-9CB1-5A9CD82ADF43}"/>
              </a:ext>
            </a:extLst>
          </p:cNvPr>
          <p:cNvGrpSpPr/>
          <p:nvPr/>
        </p:nvGrpSpPr>
        <p:grpSpPr>
          <a:xfrm>
            <a:off x="3978707" y="4081838"/>
            <a:ext cx="5964462" cy="1809564"/>
            <a:chOff x="886331" y="2889587"/>
            <a:chExt cx="7345591" cy="2144239"/>
          </a:xfrm>
        </p:grpSpPr>
        <p:grpSp>
          <p:nvGrpSpPr>
            <p:cNvPr id="131" name="Group 130">
              <a:extLst>
                <a:ext uri="{FF2B5EF4-FFF2-40B4-BE49-F238E27FC236}">
                  <a16:creationId xmlns:a16="http://schemas.microsoft.com/office/drawing/2014/main" id="{A0D0A9B5-E957-4AD5-8280-6D7957364A58}"/>
                </a:ext>
              </a:extLst>
            </p:cNvPr>
            <p:cNvGrpSpPr/>
            <p:nvPr/>
          </p:nvGrpSpPr>
          <p:grpSpPr>
            <a:xfrm>
              <a:off x="886331" y="2889587"/>
              <a:ext cx="7345591" cy="2144239"/>
              <a:chOff x="1921930" y="2570117"/>
              <a:chExt cx="9272782" cy="3981640"/>
            </a:xfrm>
          </p:grpSpPr>
          <p:sp>
            <p:nvSpPr>
              <p:cNvPr id="133" name="Rectangle 132">
                <a:extLst>
                  <a:ext uri="{FF2B5EF4-FFF2-40B4-BE49-F238E27FC236}">
                    <a16:creationId xmlns:a16="http://schemas.microsoft.com/office/drawing/2014/main" id="{BFC32DAC-B1B1-47BA-A096-83EAC8F97F6B}"/>
                  </a:ext>
                </a:extLst>
              </p:cNvPr>
              <p:cNvSpPr/>
              <p:nvPr/>
            </p:nvSpPr>
            <p:spPr bwMode="auto">
              <a:xfrm>
                <a:off x="4313356" y="4471689"/>
                <a:ext cx="4608633" cy="1086142"/>
              </a:xfrm>
              <a:prstGeom prst="rect">
                <a:avLst/>
              </a:prstGeom>
              <a:ln/>
            </p:spPr>
            <p:style>
              <a:lnRef idx="1">
                <a:schemeClr val="accent2"/>
              </a:lnRef>
              <a:fillRef idx="2">
                <a:schemeClr val="accent2"/>
              </a:fillRef>
              <a:effectRef idx="1">
                <a:schemeClr val="accent2"/>
              </a:effectRef>
              <a:fontRef idx="minor">
                <a:schemeClr val="dk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endParaRPr lang="en-AU" sz="1200" dirty="0">
                  <a:gradFill>
                    <a:gsLst>
                      <a:gs pos="5439">
                        <a:srgbClr val="F8F8F8"/>
                      </a:gs>
                      <a:gs pos="10000">
                        <a:srgbClr val="F8F8F8"/>
                      </a:gs>
                    </a:gsLst>
                    <a:lin ang="5400000" scaled="0"/>
                  </a:gradFill>
                </a:endParaRPr>
              </a:p>
            </p:txBody>
          </p:sp>
          <p:grpSp>
            <p:nvGrpSpPr>
              <p:cNvPr id="134" name="Group 133">
                <a:extLst>
                  <a:ext uri="{FF2B5EF4-FFF2-40B4-BE49-F238E27FC236}">
                    <a16:creationId xmlns:a16="http://schemas.microsoft.com/office/drawing/2014/main" id="{1CA716B3-822E-4F95-B0FF-8D818BDA807F}"/>
                  </a:ext>
                </a:extLst>
              </p:cNvPr>
              <p:cNvGrpSpPr/>
              <p:nvPr/>
            </p:nvGrpSpPr>
            <p:grpSpPr>
              <a:xfrm>
                <a:off x="1921930" y="2570117"/>
                <a:ext cx="9272782" cy="3981640"/>
                <a:chOff x="1921930" y="2570117"/>
                <a:chExt cx="9272782" cy="3981640"/>
              </a:xfrm>
            </p:grpSpPr>
            <p:sp>
              <p:nvSpPr>
                <p:cNvPr id="135" name="Rectangle 134">
                  <a:extLst>
                    <a:ext uri="{FF2B5EF4-FFF2-40B4-BE49-F238E27FC236}">
                      <a16:creationId xmlns:a16="http://schemas.microsoft.com/office/drawing/2014/main" id="{E02F24C2-79B2-4098-AC52-7154D815FD10}"/>
                    </a:ext>
                  </a:extLst>
                </p:cNvPr>
                <p:cNvSpPr/>
                <p:nvPr/>
              </p:nvSpPr>
              <p:spPr bwMode="auto">
                <a:xfrm>
                  <a:off x="5969498" y="2807773"/>
                  <a:ext cx="2431774" cy="832443"/>
                </a:xfrm>
                <a:prstGeom prst="rect">
                  <a:avLst/>
                </a:prstGeom>
                <a:ln>
                  <a:solidFill>
                    <a:schemeClr val="accent4">
                      <a:lumMod val="60000"/>
                      <a:lumOff val="40000"/>
                    </a:schemeClr>
                  </a:solidFill>
                  <a:headEnd type="none" w="med" len="med"/>
                  <a:tailEnd type="none" w="med" len="med"/>
                </a:ln>
              </p:spPr>
              <p:style>
                <a:lnRef idx="3">
                  <a:schemeClr val="lt1"/>
                </a:lnRef>
                <a:fillRef idx="1">
                  <a:schemeClr val="accent4"/>
                </a:fillRef>
                <a:effectRef idx="1">
                  <a:schemeClr val="accent4"/>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Real Time View</a:t>
                  </a:r>
                </a:p>
              </p:txBody>
            </p:sp>
            <p:sp>
              <p:nvSpPr>
                <p:cNvPr id="136" name="Rectangle 135">
                  <a:extLst>
                    <a:ext uri="{FF2B5EF4-FFF2-40B4-BE49-F238E27FC236}">
                      <a16:creationId xmlns:a16="http://schemas.microsoft.com/office/drawing/2014/main" id="{7FB61F47-3DCB-4905-B7E1-F973CDC8AA30}"/>
                    </a:ext>
                  </a:extLst>
                </p:cNvPr>
                <p:cNvSpPr/>
                <p:nvPr/>
              </p:nvSpPr>
              <p:spPr bwMode="auto">
                <a:xfrm>
                  <a:off x="4455597" y="4704950"/>
                  <a:ext cx="1417236" cy="647961"/>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Recent Data</a:t>
                  </a:r>
                </a:p>
              </p:txBody>
            </p:sp>
            <p:sp>
              <p:nvSpPr>
                <p:cNvPr id="137" name="Rectangle 136">
                  <a:extLst>
                    <a:ext uri="{FF2B5EF4-FFF2-40B4-BE49-F238E27FC236}">
                      <a16:creationId xmlns:a16="http://schemas.microsoft.com/office/drawing/2014/main" id="{4AA87A3E-4ACE-4534-9F04-C44F801C79CF}"/>
                    </a:ext>
                  </a:extLst>
                </p:cNvPr>
                <p:cNvSpPr/>
                <p:nvPr/>
              </p:nvSpPr>
              <p:spPr bwMode="auto">
                <a:xfrm>
                  <a:off x="6617673" y="4690779"/>
                  <a:ext cx="2043995" cy="647961"/>
                </a:xfrm>
                <a:prstGeom prst="rect">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AU" sz="1200" dirty="0">
                      <a:gradFill>
                        <a:gsLst>
                          <a:gs pos="5439">
                            <a:srgbClr val="F8F8F8"/>
                          </a:gs>
                          <a:gs pos="10000">
                            <a:srgbClr val="F8F8F8"/>
                          </a:gs>
                        </a:gsLst>
                        <a:lin ang="5400000" scaled="0"/>
                      </a:gradFill>
                    </a:rPr>
                    <a:t>Incremental Views</a:t>
                  </a:r>
                </a:p>
              </p:txBody>
            </p:sp>
            <p:cxnSp>
              <p:nvCxnSpPr>
                <p:cNvPr id="138" name="Straight Arrow Connector 137">
                  <a:extLst>
                    <a:ext uri="{FF2B5EF4-FFF2-40B4-BE49-F238E27FC236}">
                      <a16:creationId xmlns:a16="http://schemas.microsoft.com/office/drawing/2014/main" id="{D8621A87-BA16-4E7C-A2F5-16AB30CED9AC}"/>
                    </a:ext>
                  </a:extLst>
                </p:cNvPr>
                <p:cNvCxnSpPr>
                  <a:cxnSpLocks/>
                  <a:stCxn id="136" idx="3"/>
                  <a:endCxn id="137" idx="1"/>
                </p:cNvCxnSpPr>
                <p:nvPr/>
              </p:nvCxnSpPr>
              <p:spPr>
                <a:xfrm flipV="1">
                  <a:off x="5872834" y="5014760"/>
                  <a:ext cx="744839" cy="14171"/>
                </a:xfrm>
                <a:prstGeom prst="straightConnector1">
                  <a:avLst/>
                </a:prstGeom>
                <a:ln>
                  <a:headEnd type="none"/>
                  <a:tailEnd type="triangle"/>
                </a:ln>
              </p:spPr>
              <p:style>
                <a:lnRef idx="3">
                  <a:schemeClr val="accent2"/>
                </a:lnRef>
                <a:fillRef idx="0">
                  <a:schemeClr val="accent2"/>
                </a:fillRef>
                <a:effectRef idx="2">
                  <a:schemeClr val="accent2"/>
                </a:effectRef>
                <a:fontRef idx="minor">
                  <a:schemeClr val="tx1"/>
                </a:fontRef>
              </p:style>
            </p:cxnSp>
            <p:sp>
              <p:nvSpPr>
                <p:cNvPr id="139" name="TextBox 138">
                  <a:extLst>
                    <a:ext uri="{FF2B5EF4-FFF2-40B4-BE49-F238E27FC236}">
                      <a16:creationId xmlns:a16="http://schemas.microsoft.com/office/drawing/2014/main" id="{2A27FBE2-FE7C-4DCF-B107-141D4BD0B68B}"/>
                    </a:ext>
                  </a:extLst>
                </p:cNvPr>
                <p:cNvSpPr txBox="1"/>
                <p:nvPr/>
              </p:nvSpPr>
              <p:spPr>
                <a:xfrm>
                  <a:off x="8925772" y="5275147"/>
                  <a:ext cx="1572044" cy="807574"/>
                </a:xfrm>
                <a:prstGeom prst="rect">
                  <a:avLst/>
                </a:prstGeom>
                <a:noFill/>
              </p:spPr>
              <p:txBody>
                <a:bodyPr wrap="none" lIns="137160" tIns="109728" rIns="137160" bIns="109728" rtlCol="0">
                  <a:spAutoFit/>
                </a:bodyPr>
                <a:lstStyle/>
                <a:p>
                  <a:pPr>
                    <a:lnSpc>
                      <a:spcPct val="90000"/>
                    </a:lnSpc>
                    <a:spcAft>
                      <a:spcPts val="450"/>
                    </a:spcAft>
                  </a:pPr>
                  <a:r>
                    <a:rPr lang="en-AU" sz="1050" b="1" dirty="0">
                      <a:solidFill>
                        <a:schemeClr val="tx1">
                          <a:lumMod val="65000"/>
                          <a:lumOff val="35000"/>
                        </a:schemeClr>
                      </a:solidFill>
                    </a:rPr>
                    <a:t>SPEED LAYER</a:t>
                  </a:r>
                </a:p>
              </p:txBody>
            </p:sp>
            <p:cxnSp>
              <p:nvCxnSpPr>
                <p:cNvPr id="140" name="Elbow Connector 34">
                  <a:extLst>
                    <a:ext uri="{FF2B5EF4-FFF2-40B4-BE49-F238E27FC236}">
                      <a16:creationId xmlns:a16="http://schemas.microsoft.com/office/drawing/2014/main" id="{F6C870E7-428E-4991-8528-03644B20D758}"/>
                    </a:ext>
                  </a:extLst>
                </p:cNvPr>
                <p:cNvCxnSpPr>
                  <a:cxnSpLocks/>
                  <a:stCxn id="105" idx="3"/>
                  <a:endCxn id="143" idx="1"/>
                </p:cNvCxnSpPr>
                <p:nvPr/>
              </p:nvCxnSpPr>
              <p:spPr>
                <a:xfrm>
                  <a:off x="1921930" y="3717392"/>
                  <a:ext cx="1852050" cy="1576489"/>
                </a:xfrm>
                <a:prstGeom prst="bentConnector3">
                  <a:avLst>
                    <a:gd name="adj1" fmla="val 50000"/>
                  </a:avLst>
                </a:prstGeom>
                <a:ln>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41" name="Elbow Connector 40">
                  <a:extLst>
                    <a:ext uri="{FF2B5EF4-FFF2-40B4-BE49-F238E27FC236}">
                      <a16:creationId xmlns:a16="http://schemas.microsoft.com/office/drawing/2014/main" id="{36DF8CC0-827C-4FAF-A8F3-CB5D35ECBCF7}"/>
                    </a:ext>
                  </a:extLst>
                </p:cNvPr>
                <p:cNvCxnSpPr>
                  <a:cxnSpLocks/>
                  <a:stCxn id="135" idx="3"/>
                  <a:endCxn id="81" idx="1"/>
                </p:cNvCxnSpPr>
                <p:nvPr/>
              </p:nvCxnSpPr>
              <p:spPr>
                <a:xfrm flipV="1">
                  <a:off x="8401272" y="2570115"/>
                  <a:ext cx="1147440" cy="653879"/>
                </a:xfrm>
                <a:prstGeom prst="bentConnector3">
                  <a:avLst>
                    <a:gd name="adj1" fmla="val 50000"/>
                  </a:avLst>
                </a:prstGeom>
                <a:ln>
                  <a:headEnd type="none"/>
                  <a:tailEnd type="triangle"/>
                </a:ln>
              </p:spPr>
              <p:style>
                <a:lnRef idx="3">
                  <a:schemeClr val="accent6"/>
                </a:lnRef>
                <a:fillRef idx="0">
                  <a:schemeClr val="accent6"/>
                </a:fillRef>
                <a:effectRef idx="2">
                  <a:schemeClr val="accent6"/>
                </a:effectRef>
                <a:fontRef idx="minor">
                  <a:schemeClr val="tx1"/>
                </a:fontRef>
              </p:style>
            </p:cxnSp>
            <p:grpSp>
              <p:nvGrpSpPr>
                <p:cNvPr id="142" name="Group 141">
                  <a:extLst>
                    <a:ext uri="{FF2B5EF4-FFF2-40B4-BE49-F238E27FC236}">
                      <a16:creationId xmlns:a16="http://schemas.microsoft.com/office/drawing/2014/main" id="{121E59FE-9ADC-4F49-BD4E-B8F442F604D7}"/>
                    </a:ext>
                  </a:extLst>
                </p:cNvPr>
                <p:cNvGrpSpPr/>
                <p:nvPr/>
              </p:nvGrpSpPr>
              <p:grpSpPr>
                <a:xfrm>
                  <a:off x="3773980" y="4095431"/>
                  <a:ext cx="7420732" cy="2456326"/>
                  <a:chOff x="2411512" y="828948"/>
                  <a:chExt cx="8284660" cy="2089133"/>
                </a:xfrm>
              </p:grpSpPr>
              <p:sp>
                <p:nvSpPr>
                  <p:cNvPr id="143" name="Rectangle 142">
                    <a:extLst>
                      <a:ext uri="{FF2B5EF4-FFF2-40B4-BE49-F238E27FC236}">
                        <a16:creationId xmlns:a16="http://schemas.microsoft.com/office/drawing/2014/main" id="{0E3E58F2-39E3-47EA-B987-86DF4A6A3232}"/>
                      </a:ext>
                    </a:extLst>
                  </p:cNvPr>
                  <p:cNvSpPr/>
                  <p:nvPr/>
                </p:nvSpPr>
                <p:spPr>
                  <a:xfrm>
                    <a:off x="2411512" y="828948"/>
                    <a:ext cx="8284660" cy="2038588"/>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pl-PL" sz="1350"/>
                  </a:p>
                </p:txBody>
              </p:sp>
              <p:sp>
                <p:nvSpPr>
                  <p:cNvPr id="144" name="TextBox 143">
                    <a:extLst>
                      <a:ext uri="{FF2B5EF4-FFF2-40B4-BE49-F238E27FC236}">
                        <a16:creationId xmlns:a16="http://schemas.microsoft.com/office/drawing/2014/main" id="{28CF27A0-5D5E-4783-AFBD-1EABDC76F046}"/>
                      </a:ext>
                    </a:extLst>
                  </p:cNvPr>
                  <p:cNvSpPr txBox="1"/>
                  <p:nvPr/>
                </p:nvSpPr>
                <p:spPr>
                  <a:xfrm>
                    <a:off x="5289541" y="2123235"/>
                    <a:ext cx="2520636" cy="794846"/>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rtlCol="0">
                    <a:spAutoFit/>
                  </a:bodyPr>
                  <a:lstStyle/>
                  <a:p>
                    <a:pPr>
                      <a:lnSpc>
                        <a:spcPct val="90000"/>
                      </a:lnSpc>
                    </a:pPr>
                    <a:r>
                      <a:rPr lang="pl-PL" sz="2400" b="1" dirty="0">
                        <a:solidFill>
                          <a:srgbClr val="FF7100"/>
                        </a:solidFill>
                      </a:rPr>
                      <a:t>HOT</a:t>
                    </a:r>
                    <a:r>
                      <a:rPr lang="en-GB" sz="2400" b="1" dirty="0">
                        <a:solidFill>
                          <a:srgbClr val="FF7100"/>
                        </a:solidFill>
                      </a:rPr>
                      <a:t> PATH</a:t>
                    </a:r>
                    <a:endParaRPr lang="pl-PL" sz="2400" b="1" dirty="0">
                      <a:solidFill>
                        <a:srgbClr val="FF7100"/>
                      </a:solidFill>
                    </a:endParaRPr>
                  </a:p>
                </p:txBody>
              </p:sp>
            </p:grpSp>
          </p:grpSp>
        </p:grpSp>
        <p:cxnSp>
          <p:nvCxnSpPr>
            <p:cNvPr id="132" name="Straight Arrow Connector 131">
              <a:extLst>
                <a:ext uri="{FF2B5EF4-FFF2-40B4-BE49-F238E27FC236}">
                  <a16:creationId xmlns:a16="http://schemas.microsoft.com/office/drawing/2014/main" id="{597229CA-03AF-40F4-836D-B5EE42735578}"/>
                </a:ext>
              </a:extLst>
            </p:cNvPr>
            <p:cNvCxnSpPr>
              <a:cxnSpLocks/>
              <a:endCxn id="135" idx="2"/>
            </p:cNvCxnSpPr>
            <p:nvPr/>
          </p:nvCxnSpPr>
          <p:spPr>
            <a:xfrm flipV="1">
              <a:off x="5045076" y="3465869"/>
              <a:ext cx="10793" cy="483212"/>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grpSp>
    </p:spTree>
    <p:extLst>
      <p:ext uri="{BB962C8B-B14F-4D97-AF65-F5344CB8AC3E}">
        <p14:creationId xmlns:p14="http://schemas.microsoft.com/office/powerpoint/2010/main" val="1775535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fade">
                                      <p:cBhvr>
                                        <p:cTn id="7" dur="1000"/>
                                        <p:tgtEl>
                                          <p:spTgt spid="89"/>
                                        </p:tgtEl>
                                      </p:cBhvr>
                                    </p:animEffect>
                                    <p:anim calcmode="lin" valueType="num">
                                      <p:cBhvr>
                                        <p:cTn id="8" dur="1000" fill="hold"/>
                                        <p:tgtEl>
                                          <p:spTgt spid="89"/>
                                        </p:tgtEl>
                                        <p:attrNameLst>
                                          <p:attrName>ppt_x</p:attrName>
                                        </p:attrNameLst>
                                      </p:cBhvr>
                                      <p:tavLst>
                                        <p:tav tm="0">
                                          <p:val>
                                            <p:strVal val="#ppt_x"/>
                                          </p:val>
                                        </p:tav>
                                        <p:tav tm="100000">
                                          <p:val>
                                            <p:strVal val="#ppt_x"/>
                                          </p:val>
                                        </p:tav>
                                      </p:tavLst>
                                    </p:anim>
                                    <p:anim calcmode="lin" valueType="num">
                                      <p:cBhvr>
                                        <p:cTn id="9" dur="1000" fill="hold"/>
                                        <p:tgtEl>
                                          <p:spTgt spid="8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4"/>
                                        </p:tgtEl>
                                        <p:attrNameLst>
                                          <p:attrName>style.visibility</p:attrName>
                                        </p:attrNameLst>
                                      </p:cBhvr>
                                      <p:to>
                                        <p:strVal val="visible"/>
                                      </p:to>
                                    </p:set>
                                    <p:animEffect transition="in" filter="fade">
                                      <p:cBhvr>
                                        <p:cTn id="14" dur="1000"/>
                                        <p:tgtEl>
                                          <p:spTgt spid="74"/>
                                        </p:tgtEl>
                                      </p:cBhvr>
                                    </p:animEffect>
                                    <p:anim calcmode="lin" valueType="num">
                                      <p:cBhvr>
                                        <p:cTn id="15" dur="1000" fill="hold"/>
                                        <p:tgtEl>
                                          <p:spTgt spid="74"/>
                                        </p:tgtEl>
                                        <p:attrNameLst>
                                          <p:attrName>ppt_x</p:attrName>
                                        </p:attrNameLst>
                                      </p:cBhvr>
                                      <p:tavLst>
                                        <p:tav tm="0">
                                          <p:val>
                                            <p:strVal val="#ppt_x"/>
                                          </p:val>
                                        </p:tav>
                                        <p:tav tm="100000">
                                          <p:val>
                                            <p:strVal val="#ppt_x"/>
                                          </p:val>
                                        </p:tav>
                                      </p:tavLst>
                                    </p:anim>
                                    <p:anim calcmode="lin" valueType="num">
                                      <p:cBhvr>
                                        <p:cTn id="16"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30"/>
                                        </p:tgtEl>
                                        <p:attrNameLst>
                                          <p:attrName>style.visibility</p:attrName>
                                        </p:attrNameLst>
                                      </p:cBhvr>
                                      <p:to>
                                        <p:strVal val="visible"/>
                                      </p:to>
                                    </p:set>
                                    <p:animEffect transition="in" filter="fade">
                                      <p:cBhvr>
                                        <p:cTn id="21" dur="1000"/>
                                        <p:tgtEl>
                                          <p:spTgt spid="130"/>
                                        </p:tgtEl>
                                      </p:cBhvr>
                                    </p:animEffect>
                                    <p:anim calcmode="lin" valueType="num">
                                      <p:cBhvr>
                                        <p:cTn id="22" dur="1000" fill="hold"/>
                                        <p:tgtEl>
                                          <p:spTgt spid="130"/>
                                        </p:tgtEl>
                                        <p:attrNameLst>
                                          <p:attrName>ppt_x</p:attrName>
                                        </p:attrNameLst>
                                      </p:cBhvr>
                                      <p:tavLst>
                                        <p:tav tm="0">
                                          <p:val>
                                            <p:strVal val="#ppt_x"/>
                                          </p:val>
                                        </p:tav>
                                        <p:tav tm="100000">
                                          <p:val>
                                            <p:strVal val="#ppt_x"/>
                                          </p:val>
                                        </p:tav>
                                      </p:tavLst>
                                    </p:anim>
                                    <p:anim calcmode="lin" valueType="num">
                                      <p:cBhvr>
                                        <p:cTn id="23" dur="1000" fill="hold"/>
                                        <p:tgtEl>
                                          <p:spTgt spid="13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9"/>
                                        </p:tgtEl>
                                        <p:attrNameLst>
                                          <p:attrName>style.visibility</p:attrName>
                                        </p:attrNameLst>
                                      </p:cBhvr>
                                      <p:to>
                                        <p:strVal val="visible"/>
                                      </p:to>
                                    </p:set>
                                    <p:animEffect transition="in" filter="fade">
                                      <p:cBhvr>
                                        <p:cTn id="28" dur="1000"/>
                                        <p:tgtEl>
                                          <p:spTgt spid="129"/>
                                        </p:tgtEl>
                                      </p:cBhvr>
                                    </p:animEffect>
                                    <p:anim calcmode="lin" valueType="num">
                                      <p:cBhvr>
                                        <p:cTn id="29" dur="1000" fill="hold"/>
                                        <p:tgtEl>
                                          <p:spTgt spid="129"/>
                                        </p:tgtEl>
                                        <p:attrNameLst>
                                          <p:attrName>ppt_x</p:attrName>
                                        </p:attrNameLst>
                                      </p:cBhvr>
                                      <p:tavLst>
                                        <p:tav tm="0">
                                          <p:val>
                                            <p:strVal val="#ppt_x"/>
                                          </p:val>
                                        </p:tav>
                                        <p:tav tm="100000">
                                          <p:val>
                                            <p:strVal val="#ppt_x"/>
                                          </p:val>
                                        </p:tav>
                                      </p:tavLst>
                                    </p:anim>
                                    <p:anim calcmode="lin" valueType="num">
                                      <p:cBhvr>
                                        <p:cTn id="30" dur="1000" fill="hold"/>
                                        <p:tgtEl>
                                          <p:spTgt spid="1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AF066AA-EF10-4C4B-BCDE-8D756FDF0CA9}"/>
              </a:ext>
            </a:extLst>
          </p:cNvPr>
          <p:cNvSpPr>
            <a:spLocks noGrp="1"/>
          </p:cNvSpPr>
          <p:nvPr>
            <p:ph type="body" sz="quarter" idx="13"/>
          </p:nvPr>
        </p:nvSpPr>
        <p:spPr>
          <a:xfrm>
            <a:off x="941325" y="921215"/>
            <a:ext cx="6142461" cy="717974"/>
          </a:xfrm>
        </p:spPr>
        <p:txBody>
          <a:bodyPr/>
          <a:lstStyle/>
          <a:p>
            <a:r>
              <a:rPr lang="en-GB" sz="4800" b="1" spc="-50" dirty="0">
                <a:solidFill>
                  <a:srgbClr val="FF5F00"/>
                </a:solidFill>
                <a:latin typeface="Calibri Light" panose="020F0302020204030204"/>
                <a:ea typeface="+mj-ea"/>
                <a:cs typeface="+mj-cs"/>
              </a:rPr>
              <a:t>Data Lake Approach</a:t>
            </a:r>
            <a:endParaRPr lang="pl-PL" sz="4800" b="1" spc="-50" dirty="0">
              <a:solidFill>
                <a:srgbClr val="FF5F00"/>
              </a:solidFill>
              <a:latin typeface="Calibri Light" panose="020F0302020204030204"/>
              <a:ea typeface="+mj-ea"/>
              <a:cs typeface="+mj-cs"/>
            </a:endParaRPr>
          </a:p>
        </p:txBody>
      </p:sp>
      <p:sp>
        <p:nvSpPr>
          <p:cNvPr id="3" name="Rectangle 2">
            <a:extLst>
              <a:ext uri="{FF2B5EF4-FFF2-40B4-BE49-F238E27FC236}">
                <a16:creationId xmlns:a16="http://schemas.microsoft.com/office/drawing/2014/main" id="{A68D51CA-48EE-4B5B-8E05-3103EC4915C2}"/>
              </a:ext>
            </a:extLst>
          </p:cNvPr>
          <p:cNvSpPr/>
          <p:nvPr/>
        </p:nvSpPr>
        <p:spPr>
          <a:xfrm>
            <a:off x="1272476" y="1676422"/>
            <a:ext cx="9833674" cy="1446550"/>
          </a:xfrm>
          <a:prstGeom prst="rect">
            <a:avLst/>
          </a:prstGeom>
        </p:spPr>
        <p:txBody>
          <a:bodyPr wrap="square">
            <a:spAutoFit/>
          </a:bodyPr>
          <a:lstStyle/>
          <a:p>
            <a:r>
              <a:rPr lang="en-GB" b="1" dirty="0">
                <a:solidFill>
                  <a:srgbClr val="FF5F00"/>
                </a:solidFill>
              </a:rPr>
              <a:t>What is Data Lake ?</a:t>
            </a:r>
          </a:p>
          <a:p>
            <a:pPr>
              <a:lnSpc>
                <a:spcPct val="100000"/>
              </a:lnSpc>
            </a:pPr>
            <a:r>
              <a:rPr lang="en-US" dirty="0">
                <a:solidFill>
                  <a:schemeClr val="tx1">
                    <a:lumMod val="65000"/>
                    <a:lumOff val="35000"/>
                  </a:schemeClr>
                </a:solidFill>
              </a:rPr>
              <a:t>“If you think of a</a:t>
            </a:r>
            <a:r>
              <a:rPr lang="en-US" dirty="0">
                <a:solidFill>
                  <a:schemeClr val="accent1">
                    <a:lumMod val="75000"/>
                  </a:schemeClr>
                </a:solidFill>
              </a:rPr>
              <a:t> </a:t>
            </a:r>
            <a:r>
              <a:rPr lang="en-US" b="1" dirty="0" err="1">
                <a:solidFill>
                  <a:srgbClr val="FF5F00"/>
                </a:solidFill>
              </a:rPr>
              <a:t>datamart</a:t>
            </a:r>
            <a:r>
              <a:rPr lang="en-US" b="1" dirty="0">
                <a:solidFill>
                  <a:schemeClr val="accent1">
                    <a:lumMod val="75000"/>
                  </a:schemeClr>
                </a:solidFill>
              </a:rPr>
              <a:t> </a:t>
            </a:r>
            <a:r>
              <a:rPr lang="en-US" dirty="0">
                <a:solidFill>
                  <a:schemeClr val="tx1">
                    <a:lumMod val="65000"/>
                    <a:lumOff val="35000"/>
                  </a:schemeClr>
                </a:solidFill>
              </a:rPr>
              <a:t>(a subset of a data warehouse) as a store of bottled water – cleansed and packaged and structured for easy consumption – the </a:t>
            </a:r>
            <a:r>
              <a:rPr lang="en-US" b="1" dirty="0">
                <a:solidFill>
                  <a:srgbClr val="FF5F00"/>
                </a:solidFill>
              </a:rPr>
              <a:t>data lake </a:t>
            </a:r>
            <a:r>
              <a:rPr lang="en-US" dirty="0">
                <a:solidFill>
                  <a:schemeClr val="tx1">
                    <a:lumMod val="65000"/>
                    <a:lumOff val="35000"/>
                  </a:schemeClr>
                </a:solidFill>
              </a:rPr>
              <a:t>is a large body of water in a more </a:t>
            </a:r>
            <a:r>
              <a:rPr lang="en-US" b="1" dirty="0">
                <a:solidFill>
                  <a:srgbClr val="FF5F00"/>
                </a:solidFill>
              </a:rPr>
              <a:t>natural state</a:t>
            </a:r>
            <a:r>
              <a:rPr lang="en-US" dirty="0">
                <a:solidFill>
                  <a:schemeClr val="tx1">
                    <a:lumMod val="65000"/>
                    <a:lumOff val="35000"/>
                  </a:schemeClr>
                </a:solidFill>
              </a:rPr>
              <a:t>„</a:t>
            </a:r>
          </a:p>
          <a:p>
            <a:pPr algn="ctr">
              <a:lnSpc>
                <a:spcPct val="100000"/>
              </a:lnSpc>
            </a:pPr>
            <a:r>
              <a:rPr lang="en-US" sz="1600" dirty="0">
                <a:solidFill>
                  <a:schemeClr val="tx1">
                    <a:lumMod val="65000"/>
                    <a:lumOff val="35000"/>
                  </a:schemeClr>
                </a:solidFill>
              </a:rPr>
              <a:t>						</a:t>
            </a:r>
            <a:r>
              <a:rPr lang="en-US" sz="1600" b="1" dirty="0">
                <a:solidFill>
                  <a:schemeClr val="tx1">
                    <a:lumMod val="65000"/>
                    <a:lumOff val="35000"/>
                  </a:schemeClr>
                </a:solidFill>
              </a:rPr>
              <a:t>Pentaho CTO James Dixon </a:t>
            </a:r>
            <a:endParaRPr lang="en-US" sz="1200" b="1" dirty="0">
              <a:solidFill>
                <a:schemeClr val="tx1">
                  <a:lumMod val="65000"/>
                  <a:lumOff val="35000"/>
                </a:schemeClr>
              </a:solidFill>
            </a:endParaRPr>
          </a:p>
        </p:txBody>
      </p:sp>
      <p:sp>
        <p:nvSpPr>
          <p:cNvPr id="4" name="Rectangle 3">
            <a:extLst>
              <a:ext uri="{FF2B5EF4-FFF2-40B4-BE49-F238E27FC236}">
                <a16:creationId xmlns:a16="http://schemas.microsoft.com/office/drawing/2014/main" id="{E40684AF-9FA9-4D96-97C9-407E6F7088B7}"/>
              </a:ext>
            </a:extLst>
          </p:cNvPr>
          <p:cNvSpPr/>
          <p:nvPr/>
        </p:nvSpPr>
        <p:spPr>
          <a:xfrm>
            <a:off x="1414780" y="5557045"/>
            <a:ext cx="7112268" cy="553998"/>
          </a:xfrm>
          <a:prstGeom prst="rect">
            <a:avLst/>
          </a:prstGeom>
        </p:spPr>
        <p:txBody>
          <a:bodyPr wrap="none">
            <a:spAutoFit/>
          </a:bodyPr>
          <a:lstStyle/>
          <a:p>
            <a:r>
              <a:rPr lang="en-GB" sz="3000" b="1" dirty="0">
                <a:solidFill>
                  <a:srgbClr val="FF5F00"/>
                </a:solidFill>
                <a:latin typeface="Euphemia"/>
              </a:rPr>
              <a:t>I</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ngest</a:t>
            </a:r>
            <a:r>
              <a:rPr lang="en-GB" sz="3000" b="1" dirty="0">
                <a:solidFill>
                  <a:schemeClr val="tx1">
                    <a:lumMod val="65000"/>
                    <a:lumOff val="35000"/>
                  </a:schemeClr>
                </a:solidFill>
                <a:latin typeface="Euphemia"/>
              </a:rPr>
              <a:t>) </a:t>
            </a:r>
            <a:r>
              <a:rPr lang="en-GB" sz="3000" b="1" dirty="0">
                <a:solidFill>
                  <a:srgbClr val="FF5F00"/>
                </a:solidFill>
                <a:latin typeface="Euphemia"/>
              </a:rPr>
              <a:t>S</a:t>
            </a:r>
            <a:r>
              <a:rPr lang="en-GB" sz="3000" b="1" dirty="0">
                <a:solidFill>
                  <a:schemeClr val="tx1">
                    <a:lumMod val="65000"/>
                    <a:lumOff val="35000"/>
                  </a:schemeClr>
                </a:solidFill>
                <a:latin typeface="Euphemia"/>
              </a:rPr>
              <a:t>(tore) </a:t>
            </a:r>
            <a:r>
              <a:rPr lang="en-GB" sz="3000" b="1" dirty="0">
                <a:solidFill>
                  <a:srgbClr val="FF5F00"/>
                </a:solidFill>
                <a:latin typeface="Euphemia"/>
              </a:rPr>
              <a:t>A</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nalyse</a:t>
            </a:r>
            <a:r>
              <a:rPr lang="en-GB" sz="3000" b="1" dirty="0">
                <a:solidFill>
                  <a:schemeClr val="tx1">
                    <a:lumMod val="65000"/>
                    <a:lumOff val="35000"/>
                  </a:schemeClr>
                </a:solidFill>
                <a:latin typeface="Euphemia"/>
              </a:rPr>
              <a:t>) </a:t>
            </a:r>
            <a:r>
              <a:rPr lang="en-GB" sz="3000" b="1" dirty="0">
                <a:solidFill>
                  <a:srgbClr val="FF5F00"/>
                </a:solidFill>
                <a:latin typeface="Euphemia"/>
              </a:rPr>
              <a:t>S</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urface</a:t>
            </a:r>
            <a:r>
              <a:rPr lang="en-GB" sz="3000" b="1" dirty="0">
                <a:solidFill>
                  <a:schemeClr val="tx1">
                    <a:lumMod val="65000"/>
                    <a:lumOff val="35000"/>
                  </a:schemeClr>
                </a:solidFill>
                <a:latin typeface="Euphemia"/>
              </a:rPr>
              <a:t>) </a:t>
            </a:r>
            <a:r>
              <a:rPr lang="en-GB" sz="3000" b="1" dirty="0">
                <a:solidFill>
                  <a:srgbClr val="FF5F00"/>
                </a:solidFill>
                <a:latin typeface="Euphemia"/>
              </a:rPr>
              <a:t>A</a:t>
            </a:r>
            <a:r>
              <a:rPr lang="en-GB" sz="3000" b="1" dirty="0">
                <a:solidFill>
                  <a:schemeClr val="tx1">
                    <a:lumMod val="65000"/>
                    <a:lumOff val="35000"/>
                  </a:schemeClr>
                </a:solidFill>
                <a:latin typeface="Euphemia"/>
              </a:rPr>
              <a:t>(</a:t>
            </a:r>
            <a:r>
              <a:rPr lang="en-GB" sz="3000" b="1" dirty="0" err="1">
                <a:solidFill>
                  <a:schemeClr val="tx1">
                    <a:lumMod val="65000"/>
                    <a:lumOff val="35000"/>
                  </a:schemeClr>
                </a:solidFill>
                <a:latin typeface="Euphemia"/>
              </a:rPr>
              <a:t>ct</a:t>
            </a:r>
            <a:r>
              <a:rPr lang="en-GB" sz="3000" b="1" dirty="0">
                <a:solidFill>
                  <a:schemeClr val="tx1">
                    <a:lumMod val="65000"/>
                    <a:lumOff val="35000"/>
                  </a:schemeClr>
                </a:solidFill>
                <a:latin typeface="Euphemia"/>
              </a:rPr>
              <a:t>)</a:t>
            </a:r>
          </a:p>
        </p:txBody>
      </p:sp>
      <p:pic>
        <p:nvPicPr>
          <p:cNvPr id="5" name="Picture 2" descr="Bottled Water Packaging plant">
            <a:extLst>
              <a:ext uri="{FF2B5EF4-FFF2-40B4-BE49-F238E27FC236}">
                <a16:creationId xmlns:a16="http://schemas.microsoft.com/office/drawing/2014/main" id="{D6D8C622-1405-4D52-BB52-D8E276AA19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9980" y="3306674"/>
            <a:ext cx="3813983" cy="197421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40F8077-753A-4E4C-A21B-B141B5DD704C}"/>
              </a:ext>
            </a:extLst>
          </p:cNvPr>
          <p:cNvSpPr txBox="1"/>
          <p:nvPr/>
        </p:nvSpPr>
        <p:spPr>
          <a:xfrm>
            <a:off x="2665941" y="5265896"/>
            <a:ext cx="2718022" cy="253916"/>
          </a:xfrm>
          <a:prstGeom prst="rect">
            <a:avLst/>
          </a:prstGeom>
          <a:noFill/>
        </p:spPr>
        <p:txBody>
          <a:bodyPr wrap="square" rtlCol="0">
            <a:spAutoFit/>
          </a:bodyPr>
          <a:lstStyle/>
          <a:p>
            <a:pPr algn="r"/>
            <a:r>
              <a:rPr lang="en-GB" sz="1050" dirty="0">
                <a:solidFill>
                  <a:schemeClr val="tx1">
                    <a:lumMod val="75000"/>
                    <a:lumOff val="25000"/>
                  </a:schemeClr>
                </a:solidFill>
              </a:rPr>
              <a:t>Source: https://premiumwaters.com</a:t>
            </a:r>
            <a:endParaRPr lang="pl-PL" sz="1050" dirty="0">
              <a:solidFill>
                <a:schemeClr val="tx1">
                  <a:lumMod val="75000"/>
                  <a:lumOff val="25000"/>
                </a:schemeClr>
              </a:solidFill>
            </a:endParaRPr>
          </a:p>
        </p:txBody>
      </p:sp>
      <p:pic>
        <p:nvPicPr>
          <p:cNvPr id="7" name="Picture 4" descr="Znalezione obrazy dla zapytania trashed water lake">
            <a:extLst>
              <a:ext uri="{FF2B5EF4-FFF2-40B4-BE49-F238E27FC236}">
                <a16:creationId xmlns:a16="http://schemas.microsoft.com/office/drawing/2014/main" id="{0FAFB2F3-CED1-47F4-A45B-E1E98808E9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0951" y="3238500"/>
            <a:ext cx="3643154" cy="204927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756BF7B2-2A2C-44A3-B623-F480DBA4E860}"/>
              </a:ext>
            </a:extLst>
          </p:cNvPr>
          <p:cNvSpPr/>
          <p:nvPr/>
        </p:nvSpPr>
        <p:spPr>
          <a:xfrm>
            <a:off x="8974501" y="5280888"/>
            <a:ext cx="2245949" cy="253916"/>
          </a:xfrm>
          <a:prstGeom prst="rect">
            <a:avLst/>
          </a:prstGeom>
        </p:spPr>
        <p:txBody>
          <a:bodyPr wrap="square">
            <a:spAutoFit/>
          </a:bodyPr>
          <a:lstStyle/>
          <a:p>
            <a:pPr algn="r"/>
            <a:r>
              <a:rPr lang="en-GB" sz="1050" dirty="0">
                <a:solidFill>
                  <a:schemeClr val="tx1">
                    <a:lumMod val="75000"/>
                    <a:lumOff val="25000"/>
                  </a:schemeClr>
                </a:solidFill>
              </a:rPr>
              <a:t>Source :</a:t>
            </a:r>
            <a:r>
              <a:rPr lang="pl-PL" sz="1050" dirty="0">
                <a:solidFill>
                  <a:schemeClr val="tx1">
                    <a:lumMod val="75000"/>
                    <a:lumOff val="25000"/>
                  </a:schemeClr>
                </a:solidFill>
              </a:rPr>
              <a:t>https://snowbrains.com</a:t>
            </a:r>
          </a:p>
        </p:txBody>
      </p:sp>
      <p:sp>
        <p:nvSpPr>
          <p:cNvPr id="9" name="TextBox 8">
            <a:extLst>
              <a:ext uri="{FF2B5EF4-FFF2-40B4-BE49-F238E27FC236}">
                <a16:creationId xmlns:a16="http://schemas.microsoft.com/office/drawing/2014/main" id="{56402378-1963-4D35-A838-1399AF8D5FB9}"/>
              </a:ext>
            </a:extLst>
          </p:cNvPr>
          <p:cNvSpPr txBox="1"/>
          <p:nvPr/>
        </p:nvSpPr>
        <p:spPr>
          <a:xfrm>
            <a:off x="8353881" y="6148276"/>
            <a:ext cx="3125856" cy="461665"/>
          </a:xfrm>
          <a:prstGeom prst="rect">
            <a:avLst/>
          </a:prstGeom>
          <a:noFill/>
        </p:spPr>
        <p:txBody>
          <a:bodyPr wrap="none" rtlCol="0">
            <a:spAutoFit/>
          </a:bodyPr>
          <a:lstStyle/>
          <a:p>
            <a:r>
              <a:rPr lang="en-GB" sz="2400" b="1" dirty="0">
                <a:solidFill>
                  <a:srgbClr val="FF5F00"/>
                </a:solidFill>
              </a:rPr>
              <a:t>Make Me More Money</a:t>
            </a:r>
            <a:endParaRPr lang="pl-PL" sz="1350" b="1" dirty="0">
              <a:solidFill>
                <a:srgbClr val="FF5F00"/>
              </a:solidFill>
            </a:endParaRPr>
          </a:p>
        </p:txBody>
      </p:sp>
    </p:spTree>
    <p:extLst>
      <p:ext uri="{BB962C8B-B14F-4D97-AF65-F5344CB8AC3E}">
        <p14:creationId xmlns:p14="http://schemas.microsoft.com/office/powerpoint/2010/main" val="422791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815CADDC-BE55-43AE-90AA-5E292FDD9DF5}"/>
              </a:ext>
            </a:extLst>
          </p:cNvPr>
          <p:cNvSpPr txBox="1">
            <a:spLocks/>
          </p:cNvSpPr>
          <p:nvPr/>
        </p:nvSpPr>
        <p:spPr>
          <a:xfrm>
            <a:off x="656782" y="926274"/>
            <a:ext cx="8549903" cy="717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400" b="1" dirty="0">
                <a:solidFill>
                  <a:srgbClr val="FF7100"/>
                </a:solidFill>
              </a:rPr>
              <a:t>Cloud Models</a:t>
            </a:r>
            <a:endParaRPr lang="pl-PL" sz="3400" b="1" dirty="0">
              <a:solidFill>
                <a:srgbClr val="FF7100"/>
              </a:solidFill>
            </a:endParaRPr>
          </a:p>
        </p:txBody>
      </p:sp>
      <p:pic>
        <p:nvPicPr>
          <p:cNvPr id="4" name="Picture 3">
            <a:extLst>
              <a:ext uri="{FF2B5EF4-FFF2-40B4-BE49-F238E27FC236}">
                <a16:creationId xmlns:a16="http://schemas.microsoft.com/office/drawing/2014/main" id="{6EFDEB6D-DC61-437B-A904-4982EC2470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5652" y="2124075"/>
            <a:ext cx="8840695" cy="3477566"/>
          </a:xfrm>
          <a:prstGeom prst="rect">
            <a:avLst/>
          </a:prstGeom>
        </p:spPr>
      </p:pic>
    </p:spTree>
    <p:extLst>
      <p:ext uri="{BB962C8B-B14F-4D97-AF65-F5344CB8AC3E}">
        <p14:creationId xmlns:p14="http://schemas.microsoft.com/office/powerpoint/2010/main" val="2470309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0CFBC9A2-8096-4D49-BB9A-E4B6F6C199E4}"/>
              </a:ext>
            </a:extLst>
          </p:cNvPr>
          <p:cNvGrpSpPr/>
          <p:nvPr/>
        </p:nvGrpSpPr>
        <p:grpSpPr>
          <a:xfrm>
            <a:off x="2225761" y="3191954"/>
            <a:ext cx="1012806" cy="2002144"/>
            <a:chOff x="2494012" y="2348880"/>
            <a:chExt cx="1012806" cy="2002144"/>
          </a:xfrm>
        </p:grpSpPr>
        <p:grpSp>
          <p:nvGrpSpPr>
            <p:cNvPr id="4" name="Group 3">
              <a:extLst>
                <a:ext uri="{FF2B5EF4-FFF2-40B4-BE49-F238E27FC236}">
                  <a16:creationId xmlns:a16="http://schemas.microsoft.com/office/drawing/2014/main" id="{33420517-7DAF-40BA-8EEE-8FEF013B942E}"/>
                </a:ext>
              </a:extLst>
            </p:cNvPr>
            <p:cNvGrpSpPr/>
            <p:nvPr/>
          </p:nvGrpSpPr>
          <p:grpSpPr>
            <a:xfrm>
              <a:off x="2494012" y="2348880"/>
              <a:ext cx="1012806" cy="967169"/>
              <a:chOff x="2494012" y="2348880"/>
              <a:chExt cx="1012806" cy="967169"/>
            </a:xfrm>
          </p:grpSpPr>
          <p:grpSp>
            <p:nvGrpSpPr>
              <p:cNvPr id="24" name="Group 23">
                <a:extLst>
                  <a:ext uri="{FF2B5EF4-FFF2-40B4-BE49-F238E27FC236}">
                    <a16:creationId xmlns:a16="http://schemas.microsoft.com/office/drawing/2014/main" id="{EF720000-9A8F-40C8-BE3E-825DEF226F81}"/>
                  </a:ext>
                </a:extLst>
              </p:cNvPr>
              <p:cNvGrpSpPr/>
              <p:nvPr/>
            </p:nvGrpSpPr>
            <p:grpSpPr>
              <a:xfrm>
                <a:off x="2494012" y="2348880"/>
                <a:ext cx="1012806" cy="288032"/>
                <a:chOff x="2494012" y="2348880"/>
                <a:chExt cx="1012806" cy="288032"/>
              </a:xfrm>
            </p:grpSpPr>
            <p:sp>
              <p:nvSpPr>
                <p:cNvPr id="37" name="Rectangle 36">
                  <a:extLst>
                    <a:ext uri="{FF2B5EF4-FFF2-40B4-BE49-F238E27FC236}">
                      <a16:creationId xmlns:a16="http://schemas.microsoft.com/office/drawing/2014/main" id="{9F830273-E8C3-4652-AA72-7660E3ED037F}"/>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8" name="Rectangle 37">
                  <a:extLst>
                    <a:ext uri="{FF2B5EF4-FFF2-40B4-BE49-F238E27FC236}">
                      <a16:creationId xmlns:a16="http://schemas.microsoft.com/office/drawing/2014/main" id="{B9D4CAA6-38E6-47BB-ADC1-AC28E976FBB6}"/>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9" name="Rectangle 38">
                  <a:extLst>
                    <a:ext uri="{FF2B5EF4-FFF2-40B4-BE49-F238E27FC236}">
                      <a16:creationId xmlns:a16="http://schemas.microsoft.com/office/drawing/2014/main" id="{44AF9D61-60A6-4AE2-B019-EEA8E1837E6F}"/>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40" name="Rectangle 39">
                  <a:extLst>
                    <a:ext uri="{FF2B5EF4-FFF2-40B4-BE49-F238E27FC236}">
                      <a16:creationId xmlns:a16="http://schemas.microsoft.com/office/drawing/2014/main" id="{65DF2641-19FC-4A7D-B184-E7906A14636B}"/>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41" name="Rectangle 40">
                  <a:extLst>
                    <a:ext uri="{FF2B5EF4-FFF2-40B4-BE49-F238E27FC236}">
                      <a16:creationId xmlns:a16="http://schemas.microsoft.com/office/drawing/2014/main" id="{E67A36CF-0078-426C-BA08-92378C59CF9D}"/>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25" name="Group 24">
                <a:extLst>
                  <a:ext uri="{FF2B5EF4-FFF2-40B4-BE49-F238E27FC236}">
                    <a16:creationId xmlns:a16="http://schemas.microsoft.com/office/drawing/2014/main" id="{3754D4C5-8261-4F31-A276-AE393013B26A}"/>
                  </a:ext>
                </a:extLst>
              </p:cNvPr>
              <p:cNvGrpSpPr/>
              <p:nvPr/>
            </p:nvGrpSpPr>
            <p:grpSpPr>
              <a:xfrm>
                <a:off x="2494012" y="2679571"/>
                <a:ext cx="1012806" cy="288032"/>
                <a:chOff x="2494012" y="2348880"/>
                <a:chExt cx="1012806" cy="288032"/>
              </a:xfrm>
            </p:grpSpPr>
            <p:sp>
              <p:nvSpPr>
                <p:cNvPr id="32" name="Rectangle 31">
                  <a:extLst>
                    <a:ext uri="{FF2B5EF4-FFF2-40B4-BE49-F238E27FC236}">
                      <a16:creationId xmlns:a16="http://schemas.microsoft.com/office/drawing/2014/main" id="{7983F5B9-DC5F-42C8-AC09-8C0404846107}"/>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3" name="Rectangle 32">
                  <a:extLst>
                    <a:ext uri="{FF2B5EF4-FFF2-40B4-BE49-F238E27FC236}">
                      <a16:creationId xmlns:a16="http://schemas.microsoft.com/office/drawing/2014/main" id="{DFFF8F83-D8C0-4AAF-94A9-68E4DCD53F76}"/>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4" name="Rectangle 33">
                  <a:extLst>
                    <a:ext uri="{FF2B5EF4-FFF2-40B4-BE49-F238E27FC236}">
                      <a16:creationId xmlns:a16="http://schemas.microsoft.com/office/drawing/2014/main" id="{C497BD97-56A2-4D43-B228-CBDEA2F0A65A}"/>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5" name="Rectangle 34">
                  <a:extLst>
                    <a:ext uri="{FF2B5EF4-FFF2-40B4-BE49-F238E27FC236}">
                      <a16:creationId xmlns:a16="http://schemas.microsoft.com/office/drawing/2014/main" id="{2D515BBD-CE08-4ECD-9E21-49E917E0F43F}"/>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6" name="Rectangle 35">
                  <a:extLst>
                    <a:ext uri="{FF2B5EF4-FFF2-40B4-BE49-F238E27FC236}">
                      <a16:creationId xmlns:a16="http://schemas.microsoft.com/office/drawing/2014/main" id="{F4ED0926-BECB-4912-931F-BADBF87CB55B}"/>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26" name="Group 25">
                <a:extLst>
                  <a:ext uri="{FF2B5EF4-FFF2-40B4-BE49-F238E27FC236}">
                    <a16:creationId xmlns:a16="http://schemas.microsoft.com/office/drawing/2014/main" id="{EB5FCB64-09E8-47CC-9B72-0D1AD445A680}"/>
                  </a:ext>
                </a:extLst>
              </p:cNvPr>
              <p:cNvGrpSpPr/>
              <p:nvPr/>
            </p:nvGrpSpPr>
            <p:grpSpPr>
              <a:xfrm>
                <a:off x="2494012" y="3028017"/>
                <a:ext cx="1012806" cy="288032"/>
                <a:chOff x="2494012" y="2348880"/>
                <a:chExt cx="1012806" cy="288032"/>
              </a:xfrm>
            </p:grpSpPr>
            <p:sp>
              <p:nvSpPr>
                <p:cNvPr id="27" name="Rectangle 26">
                  <a:extLst>
                    <a:ext uri="{FF2B5EF4-FFF2-40B4-BE49-F238E27FC236}">
                      <a16:creationId xmlns:a16="http://schemas.microsoft.com/office/drawing/2014/main" id="{24BFF966-F20D-4EC7-A68B-13203A2555BE}"/>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8" name="Rectangle 27">
                  <a:extLst>
                    <a:ext uri="{FF2B5EF4-FFF2-40B4-BE49-F238E27FC236}">
                      <a16:creationId xmlns:a16="http://schemas.microsoft.com/office/drawing/2014/main" id="{2BBFC352-60A8-4481-BECD-63E73E34EDD9}"/>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9" name="Rectangle 28">
                  <a:extLst>
                    <a:ext uri="{FF2B5EF4-FFF2-40B4-BE49-F238E27FC236}">
                      <a16:creationId xmlns:a16="http://schemas.microsoft.com/office/drawing/2014/main" id="{8CDC58D0-52B7-4F8E-B9D2-56EE73691CAD}"/>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0" name="Rectangle 29">
                  <a:extLst>
                    <a:ext uri="{FF2B5EF4-FFF2-40B4-BE49-F238E27FC236}">
                      <a16:creationId xmlns:a16="http://schemas.microsoft.com/office/drawing/2014/main" id="{987EC1D8-8995-49E4-9C94-C2F470F64404}"/>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1" name="Rectangle 30">
                  <a:extLst>
                    <a:ext uri="{FF2B5EF4-FFF2-40B4-BE49-F238E27FC236}">
                      <a16:creationId xmlns:a16="http://schemas.microsoft.com/office/drawing/2014/main" id="{B30180F9-35AC-4A03-916F-EFD3A125118B}"/>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grpSp>
          <p:nvGrpSpPr>
            <p:cNvPr id="5" name="Group 4">
              <a:extLst>
                <a:ext uri="{FF2B5EF4-FFF2-40B4-BE49-F238E27FC236}">
                  <a16:creationId xmlns:a16="http://schemas.microsoft.com/office/drawing/2014/main" id="{12CA4FE4-7759-4101-91B4-B2B6D15EE552}"/>
                </a:ext>
              </a:extLst>
            </p:cNvPr>
            <p:cNvGrpSpPr/>
            <p:nvPr/>
          </p:nvGrpSpPr>
          <p:grpSpPr>
            <a:xfrm>
              <a:off x="2494012" y="3383855"/>
              <a:ext cx="1012806" cy="967169"/>
              <a:chOff x="2494012" y="2348880"/>
              <a:chExt cx="1012806" cy="967169"/>
            </a:xfrm>
          </p:grpSpPr>
          <p:grpSp>
            <p:nvGrpSpPr>
              <p:cNvPr id="6" name="Group 5">
                <a:extLst>
                  <a:ext uri="{FF2B5EF4-FFF2-40B4-BE49-F238E27FC236}">
                    <a16:creationId xmlns:a16="http://schemas.microsoft.com/office/drawing/2014/main" id="{112CE0E0-910E-4CCB-B881-D41D072F01F4}"/>
                  </a:ext>
                </a:extLst>
              </p:cNvPr>
              <p:cNvGrpSpPr/>
              <p:nvPr/>
            </p:nvGrpSpPr>
            <p:grpSpPr>
              <a:xfrm>
                <a:off x="2494012" y="2348880"/>
                <a:ext cx="1012806" cy="288032"/>
                <a:chOff x="2494012" y="2348880"/>
                <a:chExt cx="1012806" cy="288032"/>
              </a:xfrm>
            </p:grpSpPr>
            <p:sp>
              <p:nvSpPr>
                <p:cNvPr id="19" name="Rectangle 18">
                  <a:extLst>
                    <a:ext uri="{FF2B5EF4-FFF2-40B4-BE49-F238E27FC236}">
                      <a16:creationId xmlns:a16="http://schemas.microsoft.com/office/drawing/2014/main" id="{7FBE9D2B-6DDF-452B-982F-F5A1EB435806}"/>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0" name="Rectangle 19">
                  <a:extLst>
                    <a:ext uri="{FF2B5EF4-FFF2-40B4-BE49-F238E27FC236}">
                      <a16:creationId xmlns:a16="http://schemas.microsoft.com/office/drawing/2014/main" id="{407F6820-A98D-48EE-880E-594F5B54CF57}"/>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1" name="Rectangle 20">
                  <a:extLst>
                    <a:ext uri="{FF2B5EF4-FFF2-40B4-BE49-F238E27FC236}">
                      <a16:creationId xmlns:a16="http://schemas.microsoft.com/office/drawing/2014/main" id="{8BA73AD9-C309-4302-81BF-4D91268FB978}"/>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2" name="Rectangle 21">
                  <a:extLst>
                    <a:ext uri="{FF2B5EF4-FFF2-40B4-BE49-F238E27FC236}">
                      <a16:creationId xmlns:a16="http://schemas.microsoft.com/office/drawing/2014/main" id="{E390F6D3-A58E-4664-BE06-30B17506D5BA}"/>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3" name="Rectangle 22">
                  <a:extLst>
                    <a:ext uri="{FF2B5EF4-FFF2-40B4-BE49-F238E27FC236}">
                      <a16:creationId xmlns:a16="http://schemas.microsoft.com/office/drawing/2014/main" id="{60CEB568-4F09-49FC-B4B5-E514B0590FA9}"/>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7" name="Group 6">
                <a:extLst>
                  <a:ext uri="{FF2B5EF4-FFF2-40B4-BE49-F238E27FC236}">
                    <a16:creationId xmlns:a16="http://schemas.microsoft.com/office/drawing/2014/main" id="{010CE831-E257-47D5-AA05-40E1FEC1F051}"/>
                  </a:ext>
                </a:extLst>
              </p:cNvPr>
              <p:cNvGrpSpPr/>
              <p:nvPr/>
            </p:nvGrpSpPr>
            <p:grpSpPr>
              <a:xfrm>
                <a:off x="2494012" y="2679571"/>
                <a:ext cx="1012806" cy="288032"/>
                <a:chOff x="2494012" y="2348880"/>
                <a:chExt cx="1012806" cy="288032"/>
              </a:xfrm>
            </p:grpSpPr>
            <p:sp>
              <p:nvSpPr>
                <p:cNvPr id="14" name="Rectangle 13">
                  <a:extLst>
                    <a:ext uri="{FF2B5EF4-FFF2-40B4-BE49-F238E27FC236}">
                      <a16:creationId xmlns:a16="http://schemas.microsoft.com/office/drawing/2014/main" id="{7894D94B-22DD-42DD-909F-5D043F4146CD}"/>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5" name="Rectangle 14">
                  <a:extLst>
                    <a:ext uri="{FF2B5EF4-FFF2-40B4-BE49-F238E27FC236}">
                      <a16:creationId xmlns:a16="http://schemas.microsoft.com/office/drawing/2014/main" id="{0FE99C32-7E79-4027-9E57-08406DE663F9}"/>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6" name="Rectangle 15">
                  <a:extLst>
                    <a:ext uri="{FF2B5EF4-FFF2-40B4-BE49-F238E27FC236}">
                      <a16:creationId xmlns:a16="http://schemas.microsoft.com/office/drawing/2014/main" id="{0021AC3A-3F67-4EB1-936F-03E01EFFF92B}"/>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7" name="Rectangle 16">
                  <a:extLst>
                    <a:ext uri="{FF2B5EF4-FFF2-40B4-BE49-F238E27FC236}">
                      <a16:creationId xmlns:a16="http://schemas.microsoft.com/office/drawing/2014/main" id="{8697CD3E-804E-4689-BEF7-8F47E0B0905B}"/>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8" name="Rectangle 17">
                  <a:extLst>
                    <a:ext uri="{FF2B5EF4-FFF2-40B4-BE49-F238E27FC236}">
                      <a16:creationId xmlns:a16="http://schemas.microsoft.com/office/drawing/2014/main" id="{7B37C4F7-45AF-4704-B94F-F86AAF044C2A}"/>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nvGrpSpPr>
              <p:cNvPr id="8" name="Group 7">
                <a:extLst>
                  <a:ext uri="{FF2B5EF4-FFF2-40B4-BE49-F238E27FC236}">
                    <a16:creationId xmlns:a16="http://schemas.microsoft.com/office/drawing/2014/main" id="{5580797B-E152-4B2A-BD11-EF0379CB146D}"/>
                  </a:ext>
                </a:extLst>
              </p:cNvPr>
              <p:cNvGrpSpPr/>
              <p:nvPr/>
            </p:nvGrpSpPr>
            <p:grpSpPr>
              <a:xfrm>
                <a:off x="2494012" y="3028017"/>
                <a:ext cx="1012806" cy="288032"/>
                <a:chOff x="2494012" y="2348880"/>
                <a:chExt cx="1012806" cy="288032"/>
              </a:xfrm>
            </p:grpSpPr>
            <p:sp>
              <p:nvSpPr>
                <p:cNvPr id="9" name="Rectangle 8">
                  <a:extLst>
                    <a:ext uri="{FF2B5EF4-FFF2-40B4-BE49-F238E27FC236}">
                      <a16:creationId xmlns:a16="http://schemas.microsoft.com/office/drawing/2014/main" id="{4F938796-268D-461E-A2EC-6539C6A8BE4F}"/>
                    </a:ext>
                  </a:extLst>
                </p:cNvPr>
                <p:cNvSpPr/>
                <p:nvPr/>
              </p:nvSpPr>
              <p:spPr>
                <a:xfrm>
                  <a:off x="249401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0" name="Rectangle 9">
                  <a:extLst>
                    <a:ext uri="{FF2B5EF4-FFF2-40B4-BE49-F238E27FC236}">
                      <a16:creationId xmlns:a16="http://schemas.microsoft.com/office/drawing/2014/main" id="{4BF95174-4541-4AEA-8F3A-CE8F773225D4}"/>
                    </a:ext>
                  </a:extLst>
                </p:cNvPr>
                <p:cNvSpPr/>
                <p:nvPr/>
              </p:nvSpPr>
              <p:spPr>
                <a:xfrm>
                  <a:off x="2710036"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1" name="Rectangle 10">
                  <a:extLst>
                    <a:ext uri="{FF2B5EF4-FFF2-40B4-BE49-F238E27FC236}">
                      <a16:creationId xmlns:a16="http://schemas.microsoft.com/office/drawing/2014/main" id="{5088DD19-9C5C-4268-9A78-7E260729D30D}"/>
                    </a:ext>
                  </a:extLst>
                </p:cNvPr>
                <p:cNvSpPr/>
                <p:nvPr/>
              </p:nvSpPr>
              <p:spPr>
                <a:xfrm>
                  <a:off x="2926060"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2" name="Rectangle 11">
                  <a:extLst>
                    <a:ext uri="{FF2B5EF4-FFF2-40B4-BE49-F238E27FC236}">
                      <a16:creationId xmlns:a16="http://schemas.microsoft.com/office/drawing/2014/main" id="{237CD0E0-CCE8-4709-AF8B-AA97BCFA4156}"/>
                    </a:ext>
                  </a:extLst>
                </p:cNvPr>
                <p:cNvSpPr/>
                <p:nvPr/>
              </p:nvSpPr>
              <p:spPr>
                <a:xfrm>
                  <a:off x="3144431"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3" name="Rectangle 12">
                  <a:extLst>
                    <a:ext uri="{FF2B5EF4-FFF2-40B4-BE49-F238E27FC236}">
                      <a16:creationId xmlns:a16="http://schemas.microsoft.com/office/drawing/2014/main" id="{FBD7CDDE-FCB8-4CE0-8DE8-4A70CBF34083}"/>
                    </a:ext>
                  </a:extLst>
                </p:cNvPr>
                <p:cNvSpPr/>
                <p:nvPr/>
              </p:nvSpPr>
              <p:spPr>
                <a:xfrm>
                  <a:off x="3362802" y="2348880"/>
                  <a:ext cx="144016" cy="28803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grpSp>
        </p:grpSp>
      </p:grpSp>
      <p:sp>
        <p:nvSpPr>
          <p:cNvPr id="42" name="TextBox 41">
            <a:extLst>
              <a:ext uri="{FF2B5EF4-FFF2-40B4-BE49-F238E27FC236}">
                <a16:creationId xmlns:a16="http://schemas.microsoft.com/office/drawing/2014/main" id="{65EC1EB8-37E5-43F1-AF2E-28A0A0B79974}"/>
              </a:ext>
            </a:extLst>
          </p:cNvPr>
          <p:cNvSpPr txBox="1"/>
          <p:nvPr/>
        </p:nvSpPr>
        <p:spPr>
          <a:xfrm>
            <a:off x="2297769" y="2460177"/>
            <a:ext cx="797013" cy="646331"/>
          </a:xfrm>
          <a:prstGeom prst="rect">
            <a:avLst/>
          </a:prstGeom>
          <a:noFill/>
        </p:spPr>
        <p:txBody>
          <a:bodyPr wrap="none" rtlCol="0">
            <a:spAutoFit/>
          </a:bodyPr>
          <a:lstStyle/>
          <a:p>
            <a:pPr>
              <a:lnSpc>
                <a:spcPct val="90000"/>
              </a:lnSpc>
            </a:pPr>
            <a:r>
              <a:rPr lang="pl-PL" sz="2000" dirty="0">
                <a:solidFill>
                  <a:schemeClr val="tx1">
                    <a:lumMod val="65000"/>
                    <a:lumOff val="35000"/>
                  </a:schemeClr>
                </a:solidFill>
              </a:rPr>
              <a:t>Input </a:t>
            </a:r>
          </a:p>
          <a:p>
            <a:pPr>
              <a:lnSpc>
                <a:spcPct val="90000"/>
              </a:lnSpc>
            </a:pPr>
            <a:r>
              <a:rPr lang="pl-PL" sz="2000" dirty="0">
                <a:solidFill>
                  <a:schemeClr val="tx1">
                    <a:lumMod val="65000"/>
                    <a:lumOff val="35000"/>
                  </a:schemeClr>
                </a:solidFill>
              </a:rPr>
              <a:t>Data</a:t>
            </a:r>
          </a:p>
        </p:txBody>
      </p:sp>
      <p:grpSp>
        <p:nvGrpSpPr>
          <p:cNvPr id="43" name="Group 42">
            <a:extLst>
              <a:ext uri="{FF2B5EF4-FFF2-40B4-BE49-F238E27FC236}">
                <a16:creationId xmlns:a16="http://schemas.microsoft.com/office/drawing/2014/main" id="{897AF3E3-FFF5-4B6D-AB38-D2611AA98124}"/>
              </a:ext>
            </a:extLst>
          </p:cNvPr>
          <p:cNvGrpSpPr/>
          <p:nvPr/>
        </p:nvGrpSpPr>
        <p:grpSpPr>
          <a:xfrm>
            <a:off x="3290112" y="3191954"/>
            <a:ext cx="1256925" cy="2625995"/>
            <a:chOff x="3558363" y="2348880"/>
            <a:chExt cx="1256925" cy="2625995"/>
          </a:xfrm>
        </p:grpSpPr>
        <p:cxnSp>
          <p:nvCxnSpPr>
            <p:cNvPr id="44" name="Straight Arrow Connector 43">
              <a:extLst>
                <a:ext uri="{FF2B5EF4-FFF2-40B4-BE49-F238E27FC236}">
                  <a16:creationId xmlns:a16="http://schemas.microsoft.com/office/drawing/2014/main" id="{91DFD257-6897-44D3-AB21-07A90D76E6A0}"/>
                </a:ext>
              </a:extLst>
            </p:cNvPr>
            <p:cNvCxnSpPr>
              <a:cxnSpLocks/>
              <a:endCxn id="46" idx="1"/>
            </p:cNvCxnSpPr>
            <p:nvPr/>
          </p:nvCxnSpPr>
          <p:spPr>
            <a:xfrm>
              <a:off x="3558363" y="3340612"/>
              <a:ext cx="410220" cy="3792"/>
            </a:xfrm>
            <a:prstGeom prst="straightConnector1">
              <a:avLst/>
            </a:prstGeom>
            <a:ln>
              <a:headEnd type="none"/>
              <a:tailEnd type="triangle"/>
            </a:ln>
          </p:spPr>
          <p:style>
            <a:lnRef idx="2">
              <a:schemeClr val="accent2"/>
            </a:lnRef>
            <a:fillRef idx="0">
              <a:schemeClr val="accent2"/>
            </a:fillRef>
            <a:effectRef idx="1">
              <a:schemeClr val="accent2"/>
            </a:effectRef>
            <a:fontRef idx="minor">
              <a:schemeClr val="tx1"/>
            </a:fontRef>
          </p:style>
        </p:cxnSp>
        <p:grpSp>
          <p:nvGrpSpPr>
            <p:cNvPr id="45" name="Group 44">
              <a:extLst>
                <a:ext uri="{FF2B5EF4-FFF2-40B4-BE49-F238E27FC236}">
                  <a16:creationId xmlns:a16="http://schemas.microsoft.com/office/drawing/2014/main" id="{F6845280-F8BA-43CD-A9AC-2D03FE338D49}"/>
                </a:ext>
              </a:extLst>
            </p:cNvPr>
            <p:cNvGrpSpPr/>
            <p:nvPr/>
          </p:nvGrpSpPr>
          <p:grpSpPr>
            <a:xfrm>
              <a:off x="3809885" y="2348880"/>
              <a:ext cx="1005403" cy="2625995"/>
              <a:chOff x="3809885" y="2348880"/>
              <a:chExt cx="1005403" cy="2625995"/>
            </a:xfrm>
          </p:grpSpPr>
          <p:sp>
            <p:nvSpPr>
              <p:cNvPr id="46" name="Rectangle 45">
                <a:extLst>
                  <a:ext uri="{FF2B5EF4-FFF2-40B4-BE49-F238E27FC236}">
                    <a16:creationId xmlns:a16="http://schemas.microsoft.com/office/drawing/2014/main" id="{EBF992A7-5C97-4C98-A37D-1F785174B60B}"/>
                  </a:ext>
                </a:extLst>
              </p:cNvPr>
              <p:cNvSpPr/>
              <p:nvPr/>
            </p:nvSpPr>
            <p:spPr>
              <a:xfrm>
                <a:off x="3968583" y="2348880"/>
                <a:ext cx="688009" cy="1991047"/>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vert="wordArtVert" rtlCol="0" anchor="ctr"/>
              <a:lstStyle/>
              <a:p>
                <a:pPr algn="ctr"/>
                <a:r>
                  <a:rPr lang="en-GB" sz="1200" dirty="0"/>
                  <a:t>Gateway</a:t>
                </a:r>
                <a:endParaRPr lang="pl-PL" sz="1200" dirty="0"/>
              </a:p>
            </p:txBody>
          </p:sp>
          <p:sp>
            <p:nvSpPr>
              <p:cNvPr id="47" name="TextBox 46">
                <a:extLst>
                  <a:ext uri="{FF2B5EF4-FFF2-40B4-BE49-F238E27FC236}">
                    <a16:creationId xmlns:a16="http://schemas.microsoft.com/office/drawing/2014/main" id="{9A55B24D-6AAF-43C9-B94D-E2A9A750D6A4}"/>
                  </a:ext>
                </a:extLst>
              </p:cNvPr>
              <p:cNvSpPr txBox="1"/>
              <p:nvPr/>
            </p:nvSpPr>
            <p:spPr>
              <a:xfrm>
                <a:off x="3809885" y="4494744"/>
                <a:ext cx="1005403" cy="480131"/>
              </a:xfrm>
              <a:prstGeom prst="rect">
                <a:avLst/>
              </a:prstGeom>
              <a:noFill/>
            </p:spPr>
            <p:txBody>
              <a:bodyPr wrap="none" rtlCol="0">
                <a:spAutoFit/>
              </a:bodyPr>
              <a:lstStyle/>
              <a:p>
                <a:pPr>
                  <a:lnSpc>
                    <a:spcPct val="90000"/>
                  </a:lnSpc>
                </a:pPr>
                <a:r>
                  <a:rPr lang="en-GB" sz="2800" b="1" dirty="0">
                    <a:solidFill>
                      <a:srgbClr val="FF5F00"/>
                    </a:solidFill>
                  </a:rPr>
                  <a:t>PUSH</a:t>
                </a:r>
                <a:endParaRPr lang="pl-PL" sz="2800" b="1" dirty="0">
                  <a:solidFill>
                    <a:srgbClr val="FF5F00"/>
                  </a:solidFill>
                </a:endParaRPr>
              </a:p>
            </p:txBody>
          </p:sp>
        </p:grpSp>
      </p:grpSp>
      <p:grpSp>
        <p:nvGrpSpPr>
          <p:cNvPr id="48" name="Group 47">
            <a:extLst>
              <a:ext uri="{FF2B5EF4-FFF2-40B4-BE49-F238E27FC236}">
                <a16:creationId xmlns:a16="http://schemas.microsoft.com/office/drawing/2014/main" id="{12A34D2C-933E-4E8B-8E07-FBBC2584654F}"/>
              </a:ext>
            </a:extLst>
          </p:cNvPr>
          <p:cNvGrpSpPr/>
          <p:nvPr/>
        </p:nvGrpSpPr>
        <p:grpSpPr>
          <a:xfrm>
            <a:off x="4388341" y="2414262"/>
            <a:ext cx="2093314" cy="2339501"/>
            <a:chOff x="4656592" y="2108949"/>
            <a:chExt cx="2093314" cy="2339501"/>
          </a:xfrm>
        </p:grpSpPr>
        <p:pic>
          <p:nvPicPr>
            <p:cNvPr id="49" name="Picture 48">
              <a:extLst>
                <a:ext uri="{FF2B5EF4-FFF2-40B4-BE49-F238E27FC236}">
                  <a16:creationId xmlns:a16="http://schemas.microsoft.com/office/drawing/2014/main" id="{0C01AC1C-BA2D-4172-B8E4-673A9DE933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94236" y="2487507"/>
              <a:ext cx="688009" cy="688009"/>
            </a:xfrm>
            <a:prstGeom prst="rect">
              <a:avLst/>
            </a:prstGeom>
          </p:spPr>
        </p:pic>
        <p:pic>
          <p:nvPicPr>
            <p:cNvPr id="50" name="Picture 49">
              <a:extLst>
                <a:ext uri="{FF2B5EF4-FFF2-40B4-BE49-F238E27FC236}">
                  <a16:creationId xmlns:a16="http://schemas.microsoft.com/office/drawing/2014/main" id="{AB0509EA-2357-467B-B7E4-56737DC941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86540" y="3660264"/>
              <a:ext cx="602527" cy="602527"/>
            </a:xfrm>
            <a:prstGeom prst="rect">
              <a:avLst/>
            </a:prstGeom>
          </p:spPr>
        </p:pic>
        <p:sp>
          <p:nvSpPr>
            <p:cNvPr id="51" name="TextBox 50">
              <a:extLst>
                <a:ext uri="{FF2B5EF4-FFF2-40B4-BE49-F238E27FC236}">
                  <a16:creationId xmlns:a16="http://schemas.microsoft.com/office/drawing/2014/main" id="{EA570E34-201E-40CE-987D-B2277F87092C}"/>
                </a:ext>
              </a:extLst>
            </p:cNvPr>
            <p:cNvSpPr txBox="1"/>
            <p:nvPr/>
          </p:nvSpPr>
          <p:spPr>
            <a:xfrm>
              <a:off x="5794236" y="2261864"/>
              <a:ext cx="760144" cy="237757"/>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Event Hub</a:t>
              </a:r>
            </a:p>
          </p:txBody>
        </p:sp>
        <p:sp>
          <p:nvSpPr>
            <p:cNvPr id="52" name="TextBox 51">
              <a:extLst>
                <a:ext uri="{FF2B5EF4-FFF2-40B4-BE49-F238E27FC236}">
                  <a16:creationId xmlns:a16="http://schemas.microsoft.com/office/drawing/2014/main" id="{0C6A90E8-1D1F-4F8B-ABC1-E3456C5977BC}"/>
                </a:ext>
              </a:extLst>
            </p:cNvPr>
            <p:cNvSpPr txBox="1"/>
            <p:nvPr/>
          </p:nvSpPr>
          <p:spPr>
            <a:xfrm>
              <a:off x="5820423" y="3408652"/>
              <a:ext cx="619080" cy="237757"/>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IoT Hub</a:t>
              </a:r>
            </a:p>
          </p:txBody>
        </p:sp>
        <p:sp>
          <p:nvSpPr>
            <p:cNvPr id="53" name="Rectangle 52">
              <a:extLst>
                <a:ext uri="{FF2B5EF4-FFF2-40B4-BE49-F238E27FC236}">
                  <a16:creationId xmlns:a16="http://schemas.microsoft.com/office/drawing/2014/main" id="{02B4EEA1-5C50-49B2-BC90-A45067ADE158}"/>
                </a:ext>
              </a:extLst>
            </p:cNvPr>
            <p:cNvSpPr/>
            <p:nvPr/>
          </p:nvSpPr>
          <p:spPr>
            <a:xfrm>
              <a:off x="5413236" y="2108949"/>
              <a:ext cx="1336670" cy="2339501"/>
            </a:xfrm>
            <a:prstGeom prst="rect">
              <a:avLst/>
            </a:prstGeom>
            <a:noFill/>
            <a:ln w="3810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pl-PL"/>
            </a:p>
          </p:txBody>
        </p:sp>
        <p:cxnSp>
          <p:nvCxnSpPr>
            <p:cNvPr id="54" name="Straight Arrow Connector 53">
              <a:extLst>
                <a:ext uri="{FF2B5EF4-FFF2-40B4-BE49-F238E27FC236}">
                  <a16:creationId xmlns:a16="http://schemas.microsoft.com/office/drawing/2014/main" id="{54AC4142-22CF-4DC1-9FDA-91C423FC9796}"/>
                </a:ext>
              </a:extLst>
            </p:cNvPr>
            <p:cNvCxnSpPr>
              <a:cxnSpLocks/>
            </p:cNvCxnSpPr>
            <p:nvPr/>
          </p:nvCxnSpPr>
          <p:spPr>
            <a:xfrm>
              <a:off x="4656592" y="3355501"/>
              <a:ext cx="756644"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55" name="TextBox 54">
              <a:extLst>
                <a:ext uri="{FF2B5EF4-FFF2-40B4-BE49-F238E27FC236}">
                  <a16:creationId xmlns:a16="http://schemas.microsoft.com/office/drawing/2014/main" id="{28741933-9CA7-4826-B40A-37D1CF2A31D9}"/>
                </a:ext>
              </a:extLst>
            </p:cNvPr>
            <p:cNvSpPr txBox="1"/>
            <p:nvPr/>
          </p:nvSpPr>
          <p:spPr>
            <a:xfrm>
              <a:off x="4736304" y="2203846"/>
              <a:ext cx="679610" cy="313932"/>
            </a:xfrm>
            <a:prstGeom prst="rect">
              <a:avLst/>
            </a:prstGeom>
            <a:noFill/>
          </p:spPr>
          <p:txBody>
            <a:bodyPr wrap="square" rtlCol="0">
              <a:spAutoFit/>
            </a:bodyPr>
            <a:lstStyle/>
            <a:p>
              <a:pPr>
                <a:lnSpc>
                  <a:spcPct val="90000"/>
                </a:lnSpc>
              </a:pPr>
              <a:r>
                <a:rPr lang="en-GB" sz="1600" dirty="0">
                  <a:solidFill>
                    <a:schemeClr val="tx1">
                      <a:lumMod val="65000"/>
                      <a:lumOff val="35000"/>
                    </a:schemeClr>
                  </a:solidFill>
                </a:rPr>
                <a:t>Input</a:t>
              </a:r>
              <a:endParaRPr lang="pl-PL" sz="1600" dirty="0">
                <a:solidFill>
                  <a:schemeClr val="tx1">
                    <a:lumMod val="65000"/>
                    <a:lumOff val="35000"/>
                  </a:schemeClr>
                </a:solidFill>
              </a:endParaRPr>
            </a:p>
          </p:txBody>
        </p:sp>
      </p:grpSp>
      <p:grpSp>
        <p:nvGrpSpPr>
          <p:cNvPr id="56" name="Group 55">
            <a:extLst>
              <a:ext uri="{FF2B5EF4-FFF2-40B4-BE49-F238E27FC236}">
                <a16:creationId xmlns:a16="http://schemas.microsoft.com/office/drawing/2014/main" id="{BE2F725F-CF1A-46E5-ADA0-0DB3570ADAC7}"/>
              </a:ext>
            </a:extLst>
          </p:cNvPr>
          <p:cNvGrpSpPr/>
          <p:nvPr/>
        </p:nvGrpSpPr>
        <p:grpSpPr>
          <a:xfrm>
            <a:off x="4957257" y="4764124"/>
            <a:ext cx="3476957" cy="1586910"/>
            <a:chOff x="5945002" y="4581126"/>
            <a:chExt cx="3749811" cy="1822013"/>
          </a:xfrm>
        </p:grpSpPr>
        <p:grpSp>
          <p:nvGrpSpPr>
            <p:cNvPr id="57" name="Group 56">
              <a:extLst>
                <a:ext uri="{FF2B5EF4-FFF2-40B4-BE49-F238E27FC236}">
                  <a16:creationId xmlns:a16="http://schemas.microsoft.com/office/drawing/2014/main" id="{A6B3DE0B-991C-48D6-A185-29A8759B8259}"/>
                </a:ext>
              </a:extLst>
            </p:cNvPr>
            <p:cNvGrpSpPr/>
            <p:nvPr/>
          </p:nvGrpSpPr>
          <p:grpSpPr>
            <a:xfrm>
              <a:off x="5945002" y="4882583"/>
              <a:ext cx="3749811" cy="1520556"/>
              <a:chOff x="5945002" y="4882583"/>
              <a:chExt cx="3749811" cy="1520556"/>
            </a:xfrm>
          </p:grpSpPr>
          <p:grpSp>
            <p:nvGrpSpPr>
              <p:cNvPr id="60" name="Group 59">
                <a:extLst>
                  <a:ext uri="{FF2B5EF4-FFF2-40B4-BE49-F238E27FC236}">
                    <a16:creationId xmlns:a16="http://schemas.microsoft.com/office/drawing/2014/main" id="{5B9C218E-A287-4175-B93A-6D0530BE3B04}"/>
                  </a:ext>
                </a:extLst>
              </p:cNvPr>
              <p:cNvGrpSpPr/>
              <p:nvPr/>
            </p:nvGrpSpPr>
            <p:grpSpPr>
              <a:xfrm>
                <a:off x="5945002" y="4882583"/>
                <a:ext cx="3749811" cy="1520556"/>
                <a:chOff x="5728978" y="2070509"/>
                <a:chExt cx="3749811" cy="1520556"/>
              </a:xfrm>
            </p:grpSpPr>
            <p:grpSp>
              <p:nvGrpSpPr>
                <p:cNvPr id="62" name="Group 61">
                  <a:extLst>
                    <a:ext uri="{FF2B5EF4-FFF2-40B4-BE49-F238E27FC236}">
                      <a16:creationId xmlns:a16="http://schemas.microsoft.com/office/drawing/2014/main" id="{F3B122F7-3393-4230-AB11-301116F53EE2}"/>
                    </a:ext>
                  </a:extLst>
                </p:cNvPr>
                <p:cNvGrpSpPr/>
                <p:nvPr/>
              </p:nvGrpSpPr>
              <p:grpSpPr>
                <a:xfrm>
                  <a:off x="5728978" y="2070509"/>
                  <a:ext cx="3749811" cy="1520556"/>
                  <a:chOff x="5728978" y="2070509"/>
                  <a:chExt cx="3749811" cy="1520556"/>
                </a:xfrm>
              </p:grpSpPr>
              <p:pic>
                <p:nvPicPr>
                  <p:cNvPr id="64" name="Picture 63">
                    <a:extLst>
                      <a:ext uri="{FF2B5EF4-FFF2-40B4-BE49-F238E27FC236}">
                        <a16:creationId xmlns:a16="http://schemas.microsoft.com/office/drawing/2014/main" id="{7B4B38B8-6888-4BCF-AC7E-F140B06C6D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83675" y="2162300"/>
                    <a:ext cx="625473" cy="625473"/>
                  </a:xfrm>
                  <a:prstGeom prst="rect">
                    <a:avLst/>
                  </a:prstGeom>
                </p:spPr>
              </p:pic>
              <p:pic>
                <p:nvPicPr>
                  <p:cNvPr id="65" name="Picture 64">
                    <a:extLst>
                      <a:ext uri="{FF2B5EF4-FFF2-40B4-BE49-F238E27FC236}">
                        <a16:creationId xmlns:a16="http://schemas.microsoft.com/office/drawing/2014/main" id="{989E0BA9-5EBC-41DF-86BD-E64DA4F3E07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166285" y="2170879"/>
                    <a:ext cx="636252" cy="636252"/>
                  </a:xfrm>
                  <a:prstGeom prst="rect">
                    <a:avLst/>
                  </a:prstGeom>
                </p:spPr>
              </p:pic>
              <p:sp>
                <p:nvSpPr>
                  <p:cNvPr id="66" name="Rectangle 65">
                    <a:extLst>
                      <a:ext uri="{FF2B5EF4-FFF2-40B4-BE49-F238E27FC236}">
                        <a16:creationId xmlns:a16="http://schemas.microsoft.com/office/drawing/2014/main" id="{41872D16-E52F-46FE-B02E-B7E24C818E71}"/>
                      </a:ext>
                    </a:extLst>
                  </p:cNvPr>
                  <p:cNvSpPr/>
                  <p:nvPr/>
                </p:nvSpPr>
                <p:spPr>
                  <a:xfrm>
                    <a:off x="5728978" y="2070509"/>
                    <a:ext cx="3749811" cy="1520556"/>
                  </a:xfrm>
                  <a:prstGeom prst="rect">
                    <a:avLst/>
                  </a:prstGeom>
                  <a:noFill/>
                  <a:ln w="381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pl-PL"/>
                  </a:p>
                </p:txBody>
              </p:sp>
              <p:sp>
                <p:nvSpPr>
                  <p:cNvPr id="67" name="TextBox 66">
                    <a:extLst>
                      <a:ext uri="{FF2B5EF4-FFF2-40B4-BE49-F238E27FC236}">
                        <a16:creationId xmlns:a16="http://schemas.microsoft.com/office/drawing/2014/main" id="{C5FB89A7-290B-41E6-BB35-02BAB75B37D7}"/>
                      </a:ext>
                    </a:extLst>
                  </p:cNvPr>
                  <p:cNvSpPr txBox="1"/>
                  <p:nvPr/>
                </p:nvSpPr>
                <p:spPr>
                  <a:xfrm>
                    <a:off x="7175564" y="3061770"/>
                    <a:ext cx="679610" cy="360442"/>
                  </a:xfrm>
                  <a:prstGeom prst="rect">
                    <a:avLst/>
                  </a:prstGeom>
                  <a:noFill/>
                </p:spPr>
                <p:txBody>
                  <a:bodyPr wrap="square" rtlCol="0">
                    <a:spAutoFit/>
                  </a:bodyPr>
                  <a:lstStyle/>
                  <a:p>
                    <a:pPr>
                      <a:lnSpc>
                        <a:spcPct val="90000"/>
                      </a:lnSpc>
                    </a:pPr>
                    <a:r>
                      <a:rPr lang="pl-PL" sz="1600" dirty="0">
                        <a:solidFill>
                          <a:schemeClr val="tx1">
                            <a:lumMod val="65000"/>
                            <a:lumOff val="35000"/>
                          </a:schemeClr>
                        </a:solidFill>
                      </a:rPr>
                      <a:t>Store</a:t>
                    </a:r>
                  </a:p>
                </p:txBody>
              </p:sp>
            </p:grpSp>
            <p:sp>
              <p:nvSpPr>
                <p:cNvPr id="63" name="TextBox 62">
                  <a:extLst>
                    <a:ext uri="{FF2B5EF4-FFF2-40B4-BE49-F238E27FC236}">
                      <a16:creationId xmlns:a16="http://schemas.microsoft.com/office/drawing/2014/main" id="{7F3493AE-1A2D-4086-B44C-3D911FBA7509}"/>
                    </a:ext>
                  </a:extLst>
                </p:cNvPr>
                <p:cNvSpPr txBox="1"/>
                <p:nvPr/>
              </p:nvSpPr>
              <p:spPr>
                <a:xfrm>
                  <a:off x="7617756" y="2802362"/>
                  <a:ext cx="1665178" cy="272981"/>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Azure Data </a:t>
                  </a:r>
                  <a:r>
                    <a:rPr lang="en-GB" sz="1050" b="1" dirty="0">
                      <a:solidFill>
                        <a:schemeClr val="tx1">
                          <a:lumMod val="65000"/>
                          <a:lumOff val="35000"/>
                        </a:schemeClr>
                      </a:solidFill>
                    </a:rPr>
                    <a:t>Lake Storage</a:t>
                  </a:r>
                  <a:endParaRPr lang="pl-PL" sz="1050" b="1" dirty="0">
                    <a:solidFill>
                      <a:schemeClr val="tx1">
                        <a:lumMod val="65000"/>
                        <a:lumOff val="35000"/>
                      </a:schemeClr>
                    </a:solidFill>
                  </a:endParaRPr>
                </a:p>
              </p:txBody>
            </p:sp>
          </p:grpSp>
          <p:sp>
            <p:nvSpPr>
              <p:cNvPr id="61" name="TextBox 60">
                <a:extLst>
                  <a:ext uri="{FF2B5EF4-FFF2-40B4-BE49-F238E27FC236}">
                    <a16:creationId xmlns:a16="http://schemas.microsoft.com/office/drawing/2014/main" id="{BB716B0C-8E67-4C29-AFD9-E758FA1B2F40}"/>
                  </a:ext>
                </a:extLst>
              </p:cNvPr>
              <p:cNvSpPr txBox="1"/>
              <p:nvPr/>
            </p:nvSpPr>
            <p:spPr>
              <a:xfrm>
                <a:off x="6166364" y="5610139"/>
                <a:ext cx="1347080" cy="272981"/>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Azure </a:t>
                </a:r>
                <a:r>
                  <a:rPr lang="en-GB" sz="1050" b="1" dirty="0">
                    <a:solidFill>
                      <a:schemeClr val="tx1">
                        <a:lumMod val="65000"/>
                        <a:lumOff val="35000"/>
                      </a:schemeClr>
                    </a:solidFill>
                  </a:rPr>
                  <a:t>Blob Storage</a:t>
                </a:r>
                <a:endParaRPr lang="pl-PL" sz="1050" b="1" dirty="0">
                  <a:solidFill>
                    <a:schemeClr val="tx1">
                      <a:lumMod val="65000"/>
                      <a:lumOff val="35000"/>
                    </a:schemeClr>
                  </a:solidFill>
                </a:endParaRPr>
              </a:p>
            </p:txBody>
          </p:sp>
        </p:grpSp>
        <p:cxnSp>
          <p:nvCxnSpPr>
            <p:cNvPr id="58" name="Straight Arrow Connector 57">
              <a:extLst>
                <a:ext uri="{FF2B5EF4-FFF2-40B4-BE49-F238E27FC236}">
                  <a16:creationId xmlns:a16="http://schemas.microsoft.com/office/drawing/2014/main" id="{668F132B-93F5-4043-8A47-FE6915246A18}"/>
                </a:ext>
              </a:extLst>
            </p:cNvPr>
            <p:cNvCxnSpPr>
              <a:cxnSpLocks/>
            </p:cNvCxnSpPr>
            <p:nvPr/>
          </p:nvCxnSpPr>
          <p:spPr>
            <a:xfrm>
              <a:off x="6742484" y="4581126"/>
              <a:ext cx="0" cy="301457"/>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59" name="Straight Arrow Connector 58">
              <a:extLst>
                <a:ext uri="{FF2B5EF4-FFF2-40B4-BE49-F238E27FC236}">
                  <a16:creationId xmlns:a16="http://schemas.microsoft.com/office/drawing/2014/main" id="{0A674665-D388-486E-8AC2-66623165FB9F}"/>
                </a:ext>
              </a:extLst>
            </p:cNvPr>
            <p:cNvCxnSpPr>
              <a:cxnSpLocks/>
            </p:cNvCxnSpPr>
            <p:nvPr/>
          </p:nvCxnSpPr>
          <p:spPr>
            <a:xfrm>
              <a:off x="8681228" y="4581126"/>
              <a:ext cx="0" cy="301457"/>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grpSp>
      <p:grpSp>
        <p:nvGrpSpPr>
          <p:cNvPr id="68" name="Group 67">
            <a:extLst>
              <a:ext uri="{FF2B5EF4-FFF2-40B4-BE49-F238E27FC236}">
                <a16:creationId xmlns:a16="http://schemas.microsoft.com/office/drawing/2014/main" id="{505FAC1B-11E4-4C23-B555-B7D5004D6764}"/>
              </a:ext>
            </a:extLst>
          </p:cNvPr>
          <p:cNvGrpSpPr/>
          <p:nvPr/>
        </p:nvGrpSpPr>
        <p:grpSpPr>
          <a:xfrm>
            <a:off x="8434215" y="5026682"/>
            <a:ext cx="1937060" cy="796709"/>
            <a:chOff x="9694813" y="4884184"/>
            <a:chExt cx="2011885" cy="1403372"/>
          </a:xfrm>
        </p:grpSpPr>
        <p:sp>
          <p:nvSpPr>
            <p:cNvPr id="69" name="Rectangle 68">
              <a:extLst>
                <a:ext uri="{FF2B5EF4-FFF2-40B4-BE49-F238E27FC236}">
                  <a16:creationId xmlns:a16="http://schemas.microsoft.com/office/drawing/2014/main" id="{3D1674BF-DC84-4F3C-9BDE-EF8987A5CE36}"/>
                </a:ext>
              </a:extLst>
            </p:cNvPr>
            <p:cNvSpPr/>
            <p:nvPr/>
          </p:nvSpPr>
          <p:spPr>
            <a:xfrm>
              <a:off x="10186604" y="4884184"/>
              <a:ext cx="1520094" cy="1403372"/>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en-GB" dirty="0"/>
                <a:t>Batch Processing</a:t>
              </a:r>
              <a:endParaRPr lang="pl-PL" dirty="0"/>
            </a:p>
          </p:txBody>
        </p:sp>
        <p:cxnSp>
          <p:nvCxnSpPr>
            <p:cNvPr id="70" name="Straight Arrow Connector 69">
              <a:extLst>
                <a:ext uri="{FF2B5EF4-FFF2-40B4-BE49-F238E27FC236}">
                  <a16:creationId xmlns:a16="http://schemas.microsoft.com/office/drawing/2014/main" id="{DE5EAE2C-3B4A-48D0-B952-F9F974F4636E}"/>
                </a:ext>
              </a:extLst>
            </p:cNvPr>
            <p:cNvCxnSpPr>
              <a:cxnSpLocks/>
            </p:cNvCxnSpPr>
            <p:nvPr/>
          </p:nvCxnSpPr>
          <p:spPr>
            <a:xfrm>
              <a:off x="9694813" y="5661248"/>
              <a:ext cx="491791" cy="0"/>
            </a:xfrm>
            <a:prstGeom prst="straightConnector1">
              <a:avLst/>
            </a:prstGeom>
            <a:ln>
              <a:headEnd type="triangle"/>
              <a:tailEnd type="triangle"/>
            </a:ln>
          </p:spPr>
          <p:style>
            <a:lnRef idx="1">
              <a:schemeClr val="dk1"/>
            </a:lnRef>
            <a:fillRef idx="2">
              <a:schemeClr val="dk1"/>
            </a:fillRef>
            <a:effectRef idx="1">
              <a:schemeClr val="dk1"/>
            </a:effectRef>
            <a:fontRef idx="minor">
              <a:schemeClr val="dk1"/>
            </a:fontRef>
          </p:style>
        </p:cxnSp>
      </p:grpSp>
      <p:grpSp>
        <p:nvGrpSpPr>
          <p:cNvPr id="71" name="Group 70">
            <a:extLst>
              <a:ext uri="{FF2B5EF4-FFF2-40B4-BE49-F238E27FC236}">
                <a16:creationId xmlns:a16="http://schemas.microsoft.com/office/drawing/2014/main" id="{66D3F56E-898F-4600-AD6D-0B3F93D72D02}"/>
              </a:ext>
            </a:extLst>
          </p:cNvPr>
          <p:cNvGrpSpPr/>
          <p:nvPr/>
        </p:nvGrpSpPr>
        <p:grpSpPr>
          <a:xfrm>
            <a:off x="6482016" y="2410211"/>
            <a:ext cx="3758194" cy="2343550"/>
            <a:chOff x="4815141" y="943361"/>
            <a:chExt cx="3758194" cy="2343550"/>
          </a:xfrm>
        </p:grpSpPr>
        <p:pic>
          <p:nvPicPr>
            <p:cNvPr id="72" name="Picture 71">
              <a:extLst>
                <a:ext uri="{FF2B5EF4-FFF2-40B4-BE49-F238E27FC236}">
                  <a16:creationId xmlns:a16="http://schemas.microsoft.com/office/drawing/2014/main" id="{A2F6F343-8E75-4C4A-95B5-6AB644E494D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493016" y="1167206"/>
              <a:ext cx="757742" cy="792711"/>
            </a:xfrm>
            <a:prstGeom prst="rect">
              <a:avLst/>
            </a:prstGeom>
          </p:spPr>
        </p:pic>
        <p:pic>
          <p:nvPicPr>
            <p:cNvPr id="73" name="Picture 72">
              <a:extLst>
                <a:ext uri="{FF2B5EF4-FFF2-40B4-BE49-F238E27FC236}">
                  <a16:creationId xmlns:a16="http://schemas.microsoft.com/office/drawing/2014/main" id="{6E074462-AA14-48A4-A322-D733883D8CA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550339" y="2314072"/>
              <a:ext cx="643096" cy="672773"/>
            </a:xfrm>
            <a:prstGeom prst="rect">
              <a:avLst/>
            </a:prstGeom>
          </p:spPr>
        </p:pic>
        <p:sp>
          <p:nvSpPr>
            <p:cNvPr id="74" name="TextBox 73">
              <a:extLst>
                <a:ext uri="{FF2B5EF4-FFF2-40B4-BE49-F238E27FC236}">
                  <a16:creationId xmlns:a16="http://schemas.microsoft.com/office/drawing/2014/main" id="{AAE8B50F-C1C9-49BA-95D8-6CD4CF07BFD7}"/>
                </a:ext>
              </a:extLst>
            </p:cNvPr>
            <p:cNvSpPr txBox="1"/>
            <p:nvPr/>
          </p:nvSpPr>
          <p:spPr>
            <a:xfrm>
              <a:off x="5342746" y="1009901"/>
              <a:ext cx="969523" cy="214540"/>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Stream Analytics</a:t>
              </a:r>
            </a:p>
          </p:txBody>
        </p:sp>
        <p:sp>
          <p:nvSpPr>
            <p:cNvPr id="75" name="TextBox 74">
              <a:extLst>
                <a:ext uri="{FF2B5EF4-FFF2-40B4-BE49-F238E27FC236}">
                  <a16:creationId xmlns:a16="http://schemas.microsoft.com/office/drawing/2014/main" id="{4E90F2E6-5875-4299-8C5A-BEFDE698819D}"/>
                </a:ext>
              </a:extLst>
            </p:cNvPr>
            <p:cNvSpPr txBox="1"/>
            <p:nvPr/>
          </p:nvSpPr>
          <p:spPr>
            <a:xfrm>
              <a:off x="5539645" y="2055237"/>
              <a:ext cx="621092" cy="214540"/>
            </a:xfrm>
            <a:prstGeom prst="rect">
              <a:avLst/>
            </a:prstGeom>
            <a:noFill/>
          </p:spPr>
          <p:txBody>
            <a:bodyPr wrap="none" rtlCol="0">
              <a:spAutoFit/>
            </a:bodyPr>
            <a:lstStyle/>
            <a:p>
              <a:pPr>
                <a:lnSpc>
                  <a:spcPct val="90000"/>
                </a:lnSpc>
              </a:pPr>
              <a:r>
                <a:rPr lang="pl-PL" sz="1050" b="1" dirty="0">
                  <a:solidFill>
                    <a:schemeClr val="tx1">
                      <a:lumMod val="65000"/>
                      <a:lumOff val="35000"/>
                    </a:schemeClr>
                  </a:solidFill>
                </a:rPr>
                <a:t>Web Jobs</a:t>
              </a:r>
            </a:p>
          </p:txBody>
        </p:sp>
        <p:sp>
          <p:nvSpPr>
            <p:cNvPr id="76" name="Rectangle 75">
              <a:extLst>
                <a:ext uri="{FF2B5EF4-FFF2-40B4-BE49-F238E27FC236}">
                  <a16:creationId xmlns:a16="http://schemas.microsoft.com/office/drawing/2014/main" id="{5D66B788-F88F-4AEA-87DB-00B68CA82922}"/>
                </a:ext>
              </a:extLst>
            </p:cNvPr>
            <p:cNvSpPr/>
            <p:nvPr/>
          </p:nvSpPr>
          <p:spPr>
            <a:xfrm>
              <a:off x="5076774" y="947411"/>
              <a:ext cx="2423133" cy="2339500"/>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pl-PL"/>
            </a:p>
          </p:txBody>
        </p:sp>
        <p:cxnSp>
          <p:nvCxnSpPr>
            <p:cNvPr id="77" name="Straight Arrow Connector 76">
              <a:extLst>
                <a:ext uri="{FF2B5EF4-FFF2-40B4-BE49-F238E27FC236}">
                  <a16:creationId xmlns:a16="http://schemas.microsoft.com/office/drawing/2014/main" id="{47B8FAF9-F6D4-4923-9129-9E5261F9AF9D}"/>
                </a:ext>
              </a:extLst>
            </p:cNvPr>
            <p:cNvCxnSpPr>
              <a:cxnSpLocks/>
              <a:endCxn id="76" idx="1"/>
            </p:cNvCxnSpPr>
            <p:nvPr/>
          </p:nvCxnSpPr>
          <p:spPr>
            <a:xfrm flipV="1">
              <a:off x="4815141" y="2117161"/>
              <a:ext cx="261633" cy="2"/>
            </a:xfrm>
            <a:prstGeom prst="straightConnector1">
              <a:avLst/>
            </a:prstGeom>
            <a:ln>
              <a:headEnd type="none"/>
              <a:tailEnd type="triangle"/>
            </a:ln>
          </p:spPr>
          <p:style>
            <a:lnRef idx="3">
              <a:schemeClr val="dk1"/>
            </a:lnRef>
            <a:fillRef idx="0">
              <a:schemeClr val="dk1"/>
            </a:fillRef>
            <a:effectRef idx="2">
              <a:schemeClr val="dk1"/>
            </a:effectRef>
            <a:fontRef idx="minor">
              <a:schemeClr val="tx1"/>
            </a:fontRef>
          </p:style>
        </p:cxnSp>
        <p:sp>
          <p:nvSpPr>
            <p:cNvPr id="78" name="TextBox 77">
              <a:extLst>
                <a:ext uri="{FF2B5EF4-FFF2-40B4-BE49-F238E27FC236}">
                  <a16:creationId xmlns:a16="http://schemas.microsoft.com/office/drawing/2014/main" id="{BCFF8114-516D-4915-932D-9059801ED2A3}"/>
                </a:ext>
              </a:extLst>
            </p:cNvPr>
            <p:cNvSpPr txBox="1"/>
            <p:nvPr/>
          </p:nvSpPr>
          <p:spPr>
            <a:xfrm>
              <a:off x="7499912" y="943361"/>
              <a:ext cx="1073423" cy="313932"/>
            </a:xfrm>
            <a:prstGeom prst="rect">
              <a:avLst/>
            </a:prstGeom>
            <a:noFill/>
          </p:spPr>
          <p:txBody>
            <a:bodyPr wrap="square" rtlCol="0">
              <a:spAutoFit/>
            </a:bodyPr>
            <a:lstStyle/>
            <a:p>
              <a:pPr>
                <a:lnSpc>
                  <a:spcPct val="90000"/>
                </a:lnSpc>
              </a:pPr>
              <a:r>
                <a:rPr lang="en-GB" sz="1600" dirty="0">
                  <a:solidFill>
                    <a:schemeClr val="tx1">
                      <a:lumMod val="65000"/>
                      <a:lumOff val="35000"/>
                    </a:schemeClr>
                  </a:solidFill>
                </a:rPr>
                <a:t>Processing</a:t>
              </a:r>
              <a:endParaRPr lang="pl-PL" sz="1600" dirty="0">
                <a:solidFill>
                  <a:schemeClr val="tx1">
                    <a:lumMod val="65000"/>
                    <a:lumOff val="35000"/>
                  </a:schemeClr>
                </a:solidFill>
              </a:endParaRPr>
            </a:p>
          </p:txBody>
        </p:sp>
        <p:sp>
          <p:nvSpPr>
            <p:cNvPr id="79" name="TextBox 78">
              <a:extLst>
                <a:ext uri="{FF2B5EF4-FFF2-40B4-BE49-F238E27FC236}">
                  <a16:creationId xmlns:a16="http://schemas.microsoft.com/office/drawing/2014/main" id="{BFE1AFFD-8D61-4DDB-A6D9-3657387BCBCD}"/>
                </a:ext>
              </a:extLst>
            </p:cNvPr>
            <p:cNvSpPr txBox="1"/>
            <p:nvPr/>
          </p:nvSpPr>
          <p:spPr>
            <a:xfrm>
              <a:off x="6270210" y="2290883"/>
              <a:ext cx="1365672" cy="237757"/>
            </a:xfrm>
            <a:prstGeom prst="rect">
              <a:avLst/>
            </a:prstGeom>
            <a:noFill/>
          </p:spPr>
          <p:txBody>
            <a:bodyPr wrap="square" rtlCol="0">
              <a:spAutoFit/>
            </a:bodyPr>
            <a:lstStyle/>
            <a:p>
              <a:pPr>
                <a:lnSpc>
                  <a:spcPct val="90000"/>
                </a:lnSpc>
              </a:pPr>
              <a:r>
                <a:rPr lang="pl-PL" sz="1050" b="1" dirty="0">
                  <a:solidFill>
                    <a:schemeClr val="tx1">
                      <a:lumMod val="65000"/>
                      <a:lumOff val="35000"/>
                    </a:schemeClr>
                  </a:solidFill>
                </a:rPr>
                <a:t>Azure</a:t>
              </a:r>
              <a:r>
                <a:rPr lang="en-GB" sz="1050" b="1" dirty="0">
                  <a:solidFill>
                    <a:schemeClr val="tx1">
                      <a:lumMod val="65000"/>
                      <a:lumOff val="35000"/>
                    </a:schemeClr>
                  </a:solidFill>
                </a:rPr>
                <a:t> Databricks</a:t>
              </a:r>
            </a:p>
          </p:txBody>
        </p:sp>
        <p:pic>
          <p:nvPicPr>
            <p:cNvPr id="80" name="Picture 79">
              <a:extLst>
                <a:ext uri="{FF2B5EF4-FFF2-40B4-BE49-F238E27FC236}">
                  <a16:creationId xmlns:a16="http://schemas.microsoft.com/office/drawing/2014/main" id="{4836306A-E8E1-4351-BFF5-296C69E3E772}"/>
                </a:ext>
              </a:extLst>
            </p:cNvPr>
            <p:cNvPicPr>
              <a:picLocks noChangeAspect="1"/>
            </p:cNvPicPr>
            <p:nvPr/>
          </p:nvPicPr>
          <p:blipFill>
            <a:blip r:embed="rId8"/>
            <a:stretch>
              <a:fillRect/>
            </a:stretch>
          </p:blipFill>
          <p:spPr>
            <a:xfrm>
              <a:off x="6455777" y="1616088"/>
              <a:ext cx="749856" cy="687658"/>
            </a:xfrm>
            <a:prstGeom prst="rect">
              <a:avLst/>
            </a:prstGeom>
          </p:spPr>
        </p:pic>
      </p:grpSp>
      <p:sp>
        <p:nvSpPr>
          <p:cNvPr id="81" name="Text Placeholder 1">
            <a:extLst>
              <a:ext uri="{FF2B5EF4-FFF2-40B4-BE49-F238E27FC236}">
                <a16:creationId xmlns:a16="http://schemas.microsoft.com/office/drawing/2014/main" id="{D49E4204-0C11-49DB-9CFB-3DD92CEE713B}"/>
              </a:ext>
            </a:extLst>
          </p:cNvPr>
          <p:cNvSpPr txBox="1">
            <a:spLocks/>
          </p:cNvSpPr>
          <p:nvPr/>
        </p:nvSpPr>
        <p:spPr>
          <a:xfrm>
            <a:off x="990157" y="1088904"/>
            <a:ext cx="8549903" cy="717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400" b="1" dirty="0">
                <a:solidFill>
                  <a:srgbClr val="FF7100"/>
                </a:solidFill>
              </a:rPr>
              <a:t>Azure – Lambda architecture (Hot Path)</a:t>
            </a:r>
            <a:endParaRPr lang="pl-PL" sz="3400" b="1" dirty="0">
              <a:solidFill>
                <a:srgbClr val="FF7100"/>
              </a:solidFill>
            </a:endParaRPr>
          </a:p>
        </p:txBody>
      </p:sp>
    </p:spTree>
    <p:extLst>
      <p:ext uri="{BB962C8B-B14F-4D97-AF65-F5344CB8AC3E}">
        <p14:creationId xmlns:p14="http://schemas.microsoft.com/office/powerpoint/2010/main" val="2524061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1000"/>
                                        <p:tgtEl>
                                          <p:spTgt spid="43"/>
                                        </p:tgtEl>
                                      </p:cBhvr>
                                    </p:animEffect>
                                    <p:anim calcmode="lin" valueType="num">
                                      <p:cBhvr>
                                        <p:cTn id="8" dur="1000" fill="hold"/>
                                        <p:tgtEl>
                                          <p:spTgt spid="43"/>
                                        </p:tgtEl>
                                        <p:attrNameLst>
                                          <p:attrName>ppt_x</p:attrName>
                                        </p:attrNameLst>
                                      </p:cBhvr>
                                      <p:tavLst>
                                        <p:tav tm="0">
                                          <p:val>
                                            <p:strVal val="#ppt_x"/>
                                          </p:val>
                                        </p:tav>
                                        <p:tav tm="100000">
                                          <p:val>
                                            <p:strVal val="#ppt_x"/>
                                          </p:val>
                                        </p:tav>
                                      </p:tavLst>
                                    </p:anim>
                                    <p:anim calcmode="lin" valueType="num">
                                      <p:cBhvr>
                                        <p:cTn id="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1000"/>
                                        <p:tgtEl>
                                          <p:spTgt spid="48"/>
                                        </p:tgtEl>
                                      </p:cBhvr>
                                    </p:animEffect>
                                    <p:anim calcmode="lin" valueType="num">
                                      <p:cBhvr>
                                        <p:cTn id="15" dur="1000" fill="hold"/>
                                        <p:tgtEl>
                                          <p:spTgt spid="48"/>
                                        </p:tgtEl>
                                        <p:attrNameLst>
                                          <p:attrName>ppt_x</p:attrName>
                                        </p:attrNameLst>
                                      </p:cBhvr>
                                      <p:tavLst>
                                        <p:tav tm="0">
                                          <p:val>
                                            <p:strVal val="#ppt_x"/>
                                          </p:val>
                                        </p:tav>
                                        <p:tav tm="100000">
                                          <p:val>
                                            <p:strVal val="#ppt_x"/>
                                          </p:val>
                                        </p:tav>
                                      </p:tavLst>
                                    </p:anim>
                                    <p:anim calcmode="lin" valueType="num">
                                      <p:cBhvr>
                                        <p:cTn id="16"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1"/>
                                        </p:tgtEl>
                                        <p:attrNameLst>
                                          <p:attrName>style.visibility</p:attrName>
                                        </p:attrNameLst>
                                      </p:cBhvr>
                                      <p:to>
                                        <p:strVal val="visible"/>
                                      </p:to>
                                    </p:set>
                                    <p:animEffect transition="in" filter="fade">
                                      <p:cBhvr>
                                        <p:cTn id="21" dur="1000"/>
                                        <p:tgtEl>
                                          <p:spTgt spid="71"/>
                                        </p:tgtEl>
                                      </p:cBhvr>
                                    </p:animEffect>
                                    <p:anim calcmode="lin" valueType="num">
                                      <p:cBhvr>
                                        <p:cTn id="22" dur="1000" fill="hold"/>
                                        <p:tgtEl>
                                          <p:spTgt spid="71"/>
                                        </p:tgtEl>
                                        <p:attrNameLst>
                                          <p:attrName>ppt_x</p:attrName>
                                        </p:attrNameLst>
                                      </p:cBhvr>
                                      <p:tavLst>
                                        <p:tav tm="0">
                                          <p:val>
                                            <p:strVal val="#ppt_x"/>
                                          </p:val>
                                        </p:tav>
                                        <p:tav tm="100000">
                                          <p:val>
                                            <p:strVal val="#ppt_x"/>
                                          </p:val>
                                        </p:tav>
                                      </p:tavLst>
                                    </p:anim>
                                    <p:anim calcmode="lin" valueType="num">
                                      <p:cBhvr>
                                        <p:cTn id="23"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1000"/>
                                        <p:tgtEl>
                                          <p:spTgt spid="56"/>
                                        </p:tgtEl>
                                      </p:cBhvr>
                                    </p:animEffect>
                                    <p:anim calcmode="lin" valueType="num">
                                      <p:cBhvr>
                                        <p:cTn id="29" dur="1000" fill="hold"/>
                                        <p:tgtEl>
                                          <p:spTgt spid="56"/>
                                        </p:tgtEl>
                                        <p:attrNameLst>
                                          <p:attrName>ppt_x</p:attrName>
                                        </p:attrNameLst>
                                      </p:cBhvr>
                                      <p:tavLst>
                                        <p:tav tm="0">
                                          <p:val>
                                            <p:strVal val="#ppt_x"/>
                                          </p:val>
                                        </p:tav>
                                        <p:tav tm="100000">
                                          <p:val>
                                            <p:strVal val="#ppt_x"/>
                                          </p:val>
                                        </p:tav>
                                      </p:tavLst>
                                    </p:anim>
                                    <p:anim calcmode="lin" valueType="num">
                                      <p:cBhvr>
                                        <p:cTn id="30"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1000"/>
                                        <p:tgtEl>
                                          <p:spTgt spid="68"/>
                                        </p:tgtEl>
                                      </p:cBhvr>
                                    </p:animEffect>
                                    <p:anim calcmode="lin" valueType="num">
                                      <p:cBhvr>
                                        <p:cTn id="36" dur="1000" fill="hold"/>
                                        <p:tgtEl>
                                          <p:spTgt spid="68"/>
                                        </p:tgtEl>
                                        <p:attrNameLst>
                                          <p:attrName>ppt_x</p:attrName>
                                        </p:attrNameLst>
                                      </p:cBhvr>
                                      <p:tavLst>
                                        <p:tav tm="0">
                                          <p:val>
                                            <p:strVal val="#ppt_x"/>
                                          </p:val>
                                        </p:tav>
                                        <p:tav tm="100000">
                                          <p:val>
                                            <p:strVal val="#ppt_x"/>
                                          </p:val>
                                        </p:tav>
                                      </p:tavLst>
                                    </p:anim>
                                    <p:anim calcmode="lin" valueType="num">
                                      <p:cBhvr>
                                        <p:cTn id="37"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43FFB81-0DCC-4A79-AB46-F08D2A513177}"/>
              </a:ext>
            </a:extLst>
          </p:cNvPr>
          <p:cNvSpPr>
            <a:spLocks noGrp="1"/>
          </p:cNvSpPr>
          <p:nvPr>
            <p:ph type="body" sz="quarter" idx="13"/>
          </p:nvPr>
        </p:nvSpPr>
        <p:spPr>
          <a:xfrm>
            <a:off x="1933132" y="1002474"/>
            <a:ext cx="8549903" cy="717974"/>
          </a:xfrm>
        </p:spPr>
        <p:txBody>
          <a:bodyPr>
            <a:normAutofit fontScale="92500"/>
          </a:bodyPr>
          <a:lstStyle/>
          <a:p>
            <a:r>
              <a:rPr lang="en-US" sz="3400" b="1" dirty="0">
                <a:solidFill>
                  <a:srgbClr val="FF7100"/>
                </a:solidFill>
                <a:latin typeface="+mn-lt"/>
              </a:rPr>
              <a:t>Azure – Lambda architecture (Cold Path)</a:t>
            </a:r>
            <a:endParaRPr lang="pl-PL" sz="3400" b="1" dirty="0">
              <a:solidFill>
                <a:srgbClr val="FF7100"/>
              </a:solidFill>
              <a:latin typeface="+mn-lt"/>
            </a:endParaRPr>
          </a:p>
        </p:txBody>
      </p:sp>
      <p:grpSp>
        <p:nvGrpSpPr>
          <p:cNvPr id="169" name="Group 168">
            <a:extLst>
              <a:ext uri="{FF2B5EF4-FFF2-40B4-BE49-F238E27FC236}">
                <a16:creationId xmlns:a16="http://schemas.microsoft.com/office/drawing/2014/main" id="{85D9F385-1877-4B58-A1C5-DE0A13278F33}"/>
              </a:ext>
            </a:extLst>
          </p:cNvPr>
          <p:cNvGrpSpPr/>
          <p:nvPr/>
        </p:nvGrpSpPr>
        <p:grpSpPr>
          <a:xfrm>
            <a:off x="2777168" y="2976134"/>
            <a:ext cx="1034527" cy="1826788"/>
            <a:chOff x="2505841" y="3187073"/>
            <a:chExt cx="1869687" cy="2739833"/>
          </a:xfrm>
        </p:grpSpPr>
        <p:grpSp>
          <p:nvGrpSpPr>
            <p:cNvPr id="170" name="Group 169">
              <a:extLst>
                <a:ext uri="{FF2B5EF4-FFF2-40B4-BE49-F238E27FC236}">
                  <a16:creationId xmlns:a16="http://schemas.microsoft.com/office/drawing/2014/main" id="{D2BB6FF0-031F-4D33-B36E-DFAE3A402EB1}"/>
                </a:ext>
              </a:extLst>
            </p:cNvPr>
            <p:cNvGrpSpPr/>
            <p:nvPr/>
          </p:nvGrpSpPr>
          <p:grpSpPr>
            <a:xfrm>
              <a:off x="2505841" y="3187073"/>
              <a:ext cx="1847325" cy="2091638"/>
              <a:chOff x="2505841" y="3187073"/>
              <a:chExt cx="1847325" cy="2091638"/>
            </a:xfrm>
          </p:grpSpPr>
          <p:grpSp>
            <p:nvGrpSpPr>
              <p:cNvPr id="172" name="Group 171">
                <a:extLst>
                  <a:ext uri="{FF2B5EF4-FFF2-40B4-BE49-F238E27FC236}">
                    <a16:creationId xmlns:a16="http://schemas.microsoft.com/office/drawing/2014/main" id="{0B9E7221-4DF7-40E5-8E6F-6993F284BE22}"/>
                  </a:ext>
                </a:extLst>
              </p:cNvPr>
              <p:cNvGrpSpPr/>
              <p:nvPr/>
            </p:nvGrpSpPr>
            <p:grpSpPr>
              <a:xfrm>
                <a:off x="2505841" y="3187073"/>
                <a:ext cx="1847325" cy="2028691"/>
                <a:chOff x="2505841" y="3187073"/>
                <a:chExt cx="1847325" cy="2028691"/>
              </a:xfrm>
            </p:grpSpPr>
            <p:sp>
              <p:nvSpPr>
                <p:cNvPr id="174" name="Rectangle 173">
                  <a:extLst>
                    <a:ext uri="{FF2B5EF4-FFF2-40B4-BE49-F238E27FC236}">
                      <a16:creationId xmlns:a16="http://schemas.microsoft.com/office/drawing/2014/main" id="{D8840CDB-8128-42BB-8BD4-C3A2010F9DDD}"/>
                    </a:ext>
                  </a:extLst>
                </p:cNvPr>
                <p:cNvSpPr/>
                <p:nvPr/>
              </p:nvSpPr>
              <p:spPr>
                <a:xfrm>
                  <a:off x="3028893" y="3742914"/>
                  <a:ext cx="1324273" cy="1472850"/>
                </a:xfrm>
                <a:prstGeom prst="rect">
                  <a:avLst/>
                </a:prstGeom>
                <a:solidFill>
                  <a:sysClr val="window" lastClr="FFFFFF"/>
                </a:solidFill>
                <a:ln w="12700" cap="flat" cmpd="sng" algn="ctr">
                  <a:solidFill>
                    <a:srgbClr val="5B9BD5"/>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175" name="Picture 174">
                  <a:extLst>
                    <a:ext uri="{FF2B5EF4-FFF2-40B4-BE49-F238E27FC236}">
                      <a16:creationId xmlns:a16="http://schemas.microsoft.com/office/drawing/2014/main" id="{8E86C10C-7080-40D4-BA21-6F737BB457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31450" y="3877293"/>
                  <a:ext cx="513579" cy="513578"/>
                </a:xfrm>
                <a:prstGeom prst="rect">
                  <a:avLst/>
                </a:prstGeom>
              </p:spPr>
            </p:pic>
            <p:cxnSp>
              <p:nvCxnSpPr>
                <p:cNvPr id="176" name="Straight Arrow Connector 175">
                  <a:extLst>
                    <a:ext uri="{FF2B5EF4-FFF2-40B4-BE49-F238E27FC236}">
                      <a16:creationId xmlns:a16="http://schemas.microsoft.com/office/drawing/2014/main" id="{D76F99A0-EC74-48CC-AAB6-4466BD6BC9EA}"/>
                    </a:ext>
                  </a:extLst>
                </p:cNvPr>
                <p:cNvCxnSpPr>
                  <a:cxnSpLocks/>
                </p:cNvCxnSpPr>
                <p:nvPr/>
              </p:nvCxnSpPr>
              <p:spPr>
                <a:xfrm flipV="1">
                  <a:off x="2505841" y="4577420"/>
                  <a:ext cx="483626" cy="6248"/>
                </a:xfrm>
                <a:prstGeom prst="straightConnector1">
                  <a:avLst/>
                </a:prstGeom>
                <a:noFill/>
                <a:ln w="12700" cap="flat" cmpd="sng" algn="ctr">
                  <a:solidFill>
                    <a:srgbClr val="4472C4"/>
                  </a:solidFill>
                  <a:prstDash val="solid"/>
                  <a:miter lim="800000"/>
                  <a:headEnd type="triangle"/>
                  <a:tailEnd type="triangle"/>
                </a:ln>
                <a:effectLst/>
              </p:spPr>
            </p:cxnSp>
            <p:sp>
              <p:nvSpPr>
                <p:cNvPr id="177" name="TextBox 176">
                  <a:extLst>
                    <a:ext uri="{FF2B5EF4-FFF2-40B4-BE49-F238E27FC236}">
                      <a16:creationId xmlns:a16="http://schemas.microsoft.com/office/drawing/2014/main" id="{72F4F61B-8C9D-4406-9B20-01E7422FED35}"/>
                    </a:ext>
                  </a:extLst>
                </p:cNvPr>
                <p:cNvSpPr txBox="1"/>
                <p:nvPr/>
              </p:nvSpPr>
              <p:spPr>
                <a:xfrm>
                  <a:off x="3183696" y="3187073"/>
                  <a:ext cx="1037737" cy="387749"/>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Ingest</a:t>
                  </a:r>
                </a:p>
              </p:txBody>
            </p:sp>
          </p:grpSp>
          <p:sp>
            <p:nvSpPr>
              <p:cNvPr id="173" name="TextBox 172">
                <a:extLst>
                  <a:ext uri="{FF2B5EF4-FFF2-40B4-BE49-F238E27FC236}">
                    <a16:creationId xmlns:a16="http://schemas.microsoft.com/office/drawing/2014/main" id="{05CEF827-AA90-48D2-9CCC-180F78B809B2}"/>
                  </a:ext>
                </a:extLst>
              </p:cNvPr>
              <p:cNvSpPr txBox="1"/>
              <p:nvPr/>
            </p:nvSpPr>
            <p:spPr>
              <a:xfrm>
                <a:off x="3146399" y="4517062"/>
                <a:ext cx="1113276" cy="761649"/>
              </a:xfrm>
              <a:prstGeom prst="rect">
                <a:avLst/>
              </a:prstGeom>
              <a:noFill/>
            </p:spPr>
            <p:txBody>
              <a:bodyPr wrap="square" rtlCol="0">
                <a:spAutoFit/>
              </a:bodyPr>
              <a:lstStyle/>
              <a:p>
                <a:pPr algn="ctr" defTabSz="514350">
                  <a:lnSpc>
                    <a:spcPct val="90000"/>
                  </a:lnSpc>
                  <a:defRPr/>
                </a:pPr>
                <a:r>
                  <a:rPr lang="pl-PL" sz="1000" b="1" kern="0" dirty="0">
                    <a:solidFill>
                      <a:prstClr val="black">
                        <a:lumMod val="65000"/>
                        <a:lumOff val="35000"/>
                      </a:prstClr>
                    </a:solidFill>
                  </a:rPr>
                  <a:t>Azure Data Factory</a:t>
                </a:r>
              </a:p>
            </p:txBody>
          </p:sp>
        </p:grpSp>
        <p:sp>
          <p:nvSpPr>
            <p:cNvPr id="171" name="TextBox 170">
              <a:extLst>
                <a:ext uri="{FF2B5EF4-FFF2-40B4-BE49-F238E27FC236}">
                  <a16:creationId xmlns:a16="http://schemas.microsoft.com/office/drawing/2014/main" id="{BA7A49AA-3CD5-4915-B745-FA0E28555148}"/>
                </a:ext>
              </a:extLst>
            </p:cNvPr>
            <p:cNvSpPr txBox="1"/>
            <p:nvPr/>
          </p:nvSpPr>
          <p:spPr>
            <a:xfrm>
              <a:off x="3053877" y="5352206"/>
              <a:ext cx="1321651" cy="574700"/>
            </a:xfrm>
            <a:prstGeom prst="rect">
              <a:avLst/>
            </a:prstGeom>
            <a:noFill/>
          </p:spPr>
          <p:txBody>
            <a:bodyPr wrap="none" rtlCol="0">
              <a:spAutoFit/>
            </a:bodyPr>
            <a:lstStyle/>
            <a:p>
              <a:pPr defTabSz="514350">
                <a:lnSpc>
                  <a:spcPct val="90000"/>
                </a:lnSpc>
                <a:defRPr/>
              </a:pPr>
              <a:r>
                <a:rPr lang="en-GB" sz="2100" b="1" kern="0" dirty="0">
                  <a:solidFill>
                    <a:srgbClr val="FF7100"/>
                  </a:solidFill>
                </a:rPr>
                <a:t>PULL</a:t>
              </a:r>
              <a:endParaRPr lang="pl-PL" sz="2100" b="1" kern="0" dirty="0">
                <a:solidFill>
                  <a:srgbClr val="FF7100"/>
                </a:solidFill>
              </a:endParaRPr>
            </a:p>
          </p:txBody>
        </p:sp>
      </p:grpSp>
      <p:grpSp>
        <p:nvGrpSpPr>
          <p:cNvPr id="4" name="Grupa 3">
            <a:extLst>
              <a:ext uri="{FF2B5EF4-FFF2-40B4-BE49-F238E27FC236}">
                <a16:creationId xmlns:a16="http://schemas.microsoft.com/office/drawing/2014/main" id="{AD34F8CD-47BC-4C62-8E29-8706C29E1C84}"/>
              </a:ext>
            </a:extLst>
          </p:cNvPr>
          <p:cNvGrpSpPr/>
          <p:nvPr/>
        </p:nvGrpSpPr>
        <p:grpSpPr>
          <a:xfrm>
            <a:off x="2156682" y="2597637"/>
            <a:ext cx="612965" cy="2096115"/>
            <a:chOff x="678070" y="3306024"/>
            <a:chExt cx="612965" cy="2096115"/>
          </a:xfrm>
        </p:grpSpPr>
        <p:grpSp>
          <p:nvGrpSpPr>
            <p:cNvPr id="179" name="Group 178">
              <a:extLst>
                <a:ext uri="{FF2B5EF4-FFF2-40B4-BE49-F238E27FC236}">
                  <a16:creationId xmlns:a16="http://schemas.microsoft.com/office/drawing/2014/main" id="{C5658FF2-9115-44D4-8D9E-B80FE9AAC780}"/>
                </a:ext>
              </a:extLst>
            </p:cNvPr>
            <p:cNvGrpSpPr/>
            <p:nvPr/>
          </p:nvGrpSpPr>
          <p:grpSpPr>
            <a:xfrm>
              <a:off x="678070" y="3830036"/>
              <a:ext cx="612965" cy="757833"/>
              <a:chOff x="2494012" y="2348880"/>
              <a:chExt cx="1012806" cy="967169"/>
            </a:xfrm>
          </p:grpSpPr>
          <p:grpSp>
            <p:nvGrpSpPr>
              <p:cNvPr id="200" name="Group 199">
                <a:extLst>
                  <a:ext uri="{FF2B5EF4-FFF2-40B4-BE49-F238E27FC236}">
                    <a16:creationId xmlns:a16="http://schemas.microsoft.com/office/drawing/2014/main" id="{D534AF18-9062-4FD2-86C6-0C04A84E5D34}"/>
                  </a:ext>
                </a:extLst>
              </p:cNvPr>
              <p:cNvGrpSpPr/>
              <p:nvPr/>
            </p:nvGrpSpPr>
            <p:grpSpPr>
              <a:xfrm>
                <a:off x="2494012" y="2348880"/>
                <a:ext cx="1012806" cy="288032"/>
                <a:chOff x="2494012" y="2348880"/>
                <a:chExt cx="1012806" cy="288032"/>
              </a:xfrm>
            </p:grpSpPr>
            <p:sp>
              <p:nvSpPr>
                <p:cNvPr id="213" name="Rectangle 212">
                  <a:extLst>
                    <a:ext uri="{FF2B5EF4-FFF2-40B4-BE49-F238E27FC236}">
                      <a16:creationId xmlns:a16="http://schemas.microsoft.com/office/drawing/2014/main" id="{3ADADF4E-5456-44A1-84E0-F1181082999B}"/>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4" name="Rectangle 213">
                  <a:extLst>
                    <a:ext uri="{FF2B5EF4-FFF2-40B4-BE49-F238E27FC236}">
                      <a16:creationId xmlns:a16="http://schemas.microsoft.com/office/drawing/2014/main" id="{16AED78F-30CE-463A-BF3D-7B758D487C72}"/>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5" name="Rectangle 214">
                  <a:extLst>
                    <a:ext uri="{FF2B5EF4-FFF2-40B4-BE49-F238E27FC236}">
                      <a16:creationId xmlns:a16="http://schemas.microsoft.com/office/drawing/2014/main" id="{AD860884-1CDD-4D7E-9BA9-0E9F1D18DAF6}"/>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6" name="Rectangle 215">
                  <a:extLst>
                    <a:ext uri="{FF2B5EF4-FFF2-40B4-BE49-F238E27FC236}">
                      <a16:creationId xmlns:a16="http://schemas.microsoft.com/office/drawing/2014/main" id="{73CDC98B-84DC-4C50-AC26-651650D438AE}"/>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7" name="Rectangle 216">
                  <a:extLst>
                    <a:ext uri="{FF2B5EF4-FFF2-40B4-BE49-F238E27FC236}">
                      <a16:creationId xmlns:a16="http://schemas.microsoft.com/office/drawing/2014/main" id="{54D8835D-91D7-4DAC-A9F0-E2762679A412}"/>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201" name="Group 200">
                <a:extLst>
                  <a:ext uri="{FF2B5EF4-FFF2-40B4-BE49-F238E27FC236}">
                    <a16:creationId xmlns:a16="http://schemas.microsoft.com/office/drawing/2014/main" id="{43312B8A-4261-4941-BD82-690DAEA49FDE}"/>
                  </a:ext>
                </a:extLst>
              </p:cNvPr>
              <p:cNvGrpSpPr/>
              <p:nvPr/>
            </p:nvGrpSpPr>
            <p:grpSpPr>
              <a:xfrm>
                <a:off x="2494012" y="2679571"/>
                <a:ext cx="1012806" cy="288032"/>
                <a:chOff x="2494012" y="2348880"/>
                <a:chExt cx="1012806" cy="288032"/>
              </a:xfrm>
            </p:grpSpPr>
            <p:sp>
              <p:nvSpPr>
                <p:cNvPr id="208" name="Rectangle 207">
                  <a:extLst>
                    <a:ext uri="{FF2B5EF4-FFF2-40B4-BE49-F238E27FC236}">
                      <a16:creationId xmlns:a16="http://schemas.microsoft.com/office/drawing/2014/main" id="{F1EFE525-BA0B-4D5D-BC97-505580982B01}"/>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9" name="Rectangle 208">
                  <a:extLst>
                    <a:ext uri="{FF2B5EF4-FFF2-40B4-BE49-F238E27FC236}">
                      <a16:creationId xmlns:a16="http://schemas.microsoft.com/office/drawing/2014/main" id="{39482EE5-D71E-4DB3-965E-00B2DAC5916D}"/>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0" name="Rectangle 209">
                  <a:extLst>
                    <a:ext uri="{FF2B5EF4-FFF2-40B4-BE49-F238E27FC236}">
                      <a16:creationId xmlns:a16="http://schemas.microsoft.com/office/drawing/2014/main" id="{0C9C016D-F543-478A-97D3-B7552576B907}"/>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1" name="Rectangle 210">
                  <a:extLst>
                    <a:ext uri="{FF2B5EF4-FFF2-40B4-BE49-F238E27FC236}">
                      <a16:creationId xmlns:a16="http://schemas.microsoft.com/office/drawing/2014/main" id="{31CDD5C2-1D00-4A48-B568-B9C3A7D24A85}"/>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12" name="Rectangle 211">
                  <a:extLst>
                    <a:ext uri="{FF2B5EF4-FFF2-40B4-BE49-F238E27FC236}">
                      <a16:creationId xmlns:a16="http://schemas.microsoft.com/office/drawing/2014/main" id="{F2076542-76EF-45C0-838A-67E95B7857D0}"/>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202" name="Group 201">
                <a:extLst>
                  <a:ext uri="{FF2B5EF4-FFF2-40B4-BE49-F238E27FC236}">
                    <a16:creationId xmlns:a16="http://schemas.microsoft.com/office/drawing/2014/main" id="{89367041-CFD8-4A38-A95A-62ADDD261749}"/>
                  </a:ext>
                </a:extLst>
              </p:cNvPr>
              <p:cNvGrpSpPr/>
              <p:nvPr/>
            </p:nvGrpSpPr>
            <p:grpSpPr>
              <a:xfrm>
                <a:off x="2494012" y="3028017"/>
                <a:ext cx="1012806" cy="288032"/>
                <a:chOff x="2494012" y="2348880"/>
                <a:chExt cx="1012806" cy="288032"/>
              </a:xfrm>
            </p:grpSpPr>
            <p:sp>
              <p:nvSpPr>
                <p:cNvPr id="203" name="Rectangle 202">
                  <a:extLst>
                    <a:ext uri="{FF2B5EF4-FFF2-40B4-BE49-F238E27FC236}">
                      <a16:creationId xmlns:a16="http://schemas.microsoft.com/office/drawing/2014/main" id="{E0170A51-6557-4566-9F64-E34D315C9678}"/>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4" name="Rectangle 203">
                  <a:extLst>
                    <a:ext uri="{FF2B5EF4-FFF2-40B4-BE49-F238E27FC236}">
                      <a16:creationId xmlns:a16="http://schemas.microsoft.com/office/drawing/2014/main" id="{77735056-D411-4C65-972E-2797798F400E}"/>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5" name="Rectangle 204">
                  <a:extLst>
                    <a:ext uri="{FF2B5EF4-FFF2-40B4-BE49-F238E27FC236}">
                      <a16:creationId xmlns:a16="http://schemas.microsoft.com/office/drawing/2014/main" id="{D271CF49-972D-4949-8D3B-FB8D8F4095B9}"/>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6" name="Rectangle 205">
                  <a:extLst>
                    <a:ext uri="{FF2B5EF4-FFF2-40B4-BE49-F238E27FC236}">
                      <a16:creationId xmlns:a16="http://schemas.microsoft.com/office/drawing/2014/main" id="{8B927815-3FB0-4BEE-BBF9-00DA37CBBB0D}"/>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207" name="Rectangle 206">
                  <a:extLst>
                    <a:ext uri="{FF2B5EF4-FFF2-40B4-BE49-F238E27FC236}">
                      <a16:creationId xmlns:a16="http://schemas.microsoft.com/office/drawing/2014/main" id="{6D3C054B-38CF-4276-8E20-8BC7BEF9A6C0}"/>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grpSp>
          <p:nvGrpSpPr>
            <p:cNvPr id="180" name="Group 179">
              <a:extLst>
                <a:ext uri="{FF2B5EF4-FFF2-40B4-BE49-F238E27FC236}">
                  <a16:creationId xmlns:a16="http://schemas.microsoft.com/office/drawing/2014/main" id="{93311BE9-3E9D-41BB-A918-CAA562A6AAC5}"/>
                </a:ext>
              </a:extLst>
            </p:cNvPr>
            <p:cNvGrpSpPr/>
            <p:nvPr/>
          </p:nvGrpSpPr>
          <p:grpSpPr>
            <a:xfrm>
              <a:off x="678070" y="4644306"/>
              <a:ext cx="612965" cy="757833"/>
              <a:chOff x="1553214" y="4363827"/>
              <a:chExt cx="1012806" cy="967169"/>
            </a:xfrm>
          </p:grpSpPr>
          <p:grpSp>
            <p:nvGrpSpPr>
              <p:cNvPr id="182" name="Group 181">
                <a:extLst>
                  <a:ext uri="{FF2B5EF4-FFF2-40B4-BE49-F238E27FC236}">
                    <a16:creationId xmlns:a16="http://schemas.microsoft.com/office/drawing/2014/main" id="{615FC9BB-20E1-406F-95E2-02FCD6B57A60}"/>
                  </a:ext>
                </a:extLst>
              </p:cNvPr>
              <p:cNvGrpSpPr/>
              <p:nvPr/>
            </p:nvGrpSpPr>
            <p:grpSpPr>
              <a:xfrm>
                <a:off x="1553214" y="4363827"/>
                <a:ext cx="1012806" cy="288032"/>
                <a:chOff x="2494012" y="2348880"/>
                <a:chExt cx="1012806" cy="288032"/>
              </a:xfrm>
            </p:grpSpPr>
            <p:sp>
              <p:nvSpPr>
                <p:cNvPr id="195" name="Rectangle 194">
                  <a:extLst>
                    <a:ext uri="{FF2B5EF4-FFF2-40B4-BE49-F238E27FC236}">
                      <a16:creationId xmlns:a16="http://schemas.microsoft.com/office/drawing/2014/main" id="{50CFD1D3-0C3D-4768-B0A0-08680C718333}"/>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6" name="Rectangle 195">
                  <a:extLst>
                    <a:ext uri="{FF2B5EF4-FFF2-40B4-BE49-F238E27FC236}">
                      <a16:creationId xmlns:a16="http://schemas.microsoft.com/office/drawing/2014/main" id="{F8994E15-B8AC-41D6-8631-C7BF3D7AF8DB}"/>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7" name="Rectangle 196">
                  <a:extLst>
                    <a:ext uri="{FF2B5EF4-FFF2-40B4-BE49-F238E27FC236}">
                      <a16:creationId xmlns:a16="http://schemas.microsoft.com/office/drawing/2014/main" id="{856DAE7E-CDA3-4C4B-997C-970F88C2878E}"/>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8" name="Rectangle 197">
                  <a:extLst>
                    <a:ext uri="{FF2B5EF4-FFF2-40B4-BE49-F238E27FC236}">
                      <a16:creationId xmlns:a16="http://schemas.microsoft.com/office/drawing/2014/main" id="{ACFC4A5E-E355-48DE-8B65-3EC69538A8F7}"/>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9" name="Rectangle 198">
                  <a:extLst>
                    <a:ext uri="{FF2B5EF4-FFF2-40B4-BE49-F238E27FC236}">
                      <a16:creationId xmlns:a16="http://schemas.microsoft.com/office/drawing/2014/main" id="{B73F8941-31CE-4482-A2CA-283BE0F8E44E}"/>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183" name="Group 182">
                <a:extLst>
                  <a:ext uri="{FF2B5EF4-FFF2-40B4-BE49-F238E27FC236}">
                    <a16:creationId xmlns:a16="http://schemas.microsoft.com/office/drawing/2014/main" id="{C72BC774-3F4F-4B1D-929A-4AA778E1F8BF}"/>
                  </a:ext>
                </a:extLst>
              </p:cNvPr>
              <p:cNvGrpSpPr/>
              <p:nvPr/>
            </p:nvGrpSpPr>
            <p:grpSpPr>
              <a:xfrm>
                <a:off x="1553214" y="4694518"/>
                <a:ext cx="1012806" cy="288032"/>
                <a:chOff x="2494012" y="2348880"/>
                <a:chExt cx="1012806" cy="288032"/>
              </a:xfrm>
            </p:grpSpPr>
            <p:sp>
              <p:nvSpPr>
                <p:cNvPr id="190" name="Rectangle 189">
                  <a:extLst>
                    <a:ext uri="{FF2B5EF4-FFF2-40B4-BE49-F238E27FC236}">
                      <a16:creationId xmlns:a16="http://schemas.microsoft.com/office/drawing/2014/main" id="{FFE94036-DDFA-4F64-BD7C-E5ACD51B7741}"/>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1" name="Rectangle 190">
                  <a:extLst>
                    <a:ext uri="{FF2B5EF4-FFF2-40B4-BE49-F238E27FC236}">
                      <a16:creationId xmlns:a16="http://schemas.microsoft.com/office/drawing/2014/main" id="{0344C5D1-854B-44AC-8600-5371AA84A0DB}"/>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2" name="Rectangle 191">
                  <a:extLst>
                    <a:ext uri="{FF2B5EF4-FFF2-40B4-BE49-F238E27FC236}">
                      <a16:creationId xmlns:a16="http://schemas.microsoft.com/office/drawing/2014/main" id="{69CD0EEB-3055-4E0D-BEDB-B022183DFCAF}"/>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3" name="Rectangle 192">
                  <a:extLst>
                    <a:ext uri="{FF2B5EF4-FFF2-40B4-BE49-F238E27FC236}">
                      <a16:creationId xmlns:a16="http://schemas.microsoft.com/office/drawing/2014/main" id="{91128AE0-7D41-4467-AB7D-32BB99060729}"/>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94" name="Rectangle 193">
                  <a:extLst>
                    <a:ext uri="{FF2B5EF4-FFF2-40B4-BE49-F238E27FC236}">
                      <a16:creationId xmlns:a16="http://schemas.microsoft.com/office/drawing/2014/main" id="{48A8F0A0-6E1C-4D7B-8D51-7EFE6E7359C4}"/>
                    </a:ext>
                  </a:extLst>
                </p:cNvPr>
                <p:cNvSpPr/>
                <p:nvPr/>
              </p:nvSpPr>
              <p:spPr>
                <a:xfrm>
                  <a:off x="336280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nvGrpSpPr>
              <p:cNvPr id="184" name="Group 183">
                <a:extLst>
                  <a:ext uri="{FF2B5EF4-FFF2-40B4-BE49-F238E27FC236}">
                    <a16:creationId xmlns:a16="http://schemas.microsoft.com/office/drawing/2014/main" id="{51817DE5-805F-4EC2-BE1D-407C16A156C2}"/>
                  </a:ext>
                </a:extLst>
              </p:cNvPr>
              <p:cNvGrpSpPr/>
              <p:nvPr/>
            </p:nvGrpSpPr>
            <p:grpSpPr>
              <a:xfrm>
                <a:off x="1553214" y="5042964"/>
                <a:ext cx="1012805" cy="288032"/>
                <a:chOff x="2494012" y="2348880"/>
                <a:chExt cx="1012805" cy="288032"/>
              </a:xfrm>
            </p:grpSpPr>
            <p:sp>
              <p:nvSpPr>
                <p:cNvPr id="185" name="Rectangle 184">
                  <a:extLst>
                    <a:ext uri="{FF2B5EF4-FFF2-40B4-BE49-F238E27FC236}">
                      <a16:creationId xmlns:a16="http://schemas.microsoft.com/office/drawing/2014/main" id="{41029416-B07E-410F-B7C1-064A97015D6E}"/>
                    </a:ext>
                  </a:extLst>
                </p:cNvPr>
                <p:cNvSpPr/>
                <p:nvPr/>
              </p:nvSpPr>
              <p:spPr>
                <a:xfrm>
                  <a:off x="2494012"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6" name="Rectangle 185">
                  <a:extLst>
                    <a:ext uri="{FF2B5EF4-FFF2-40B4-BE49-F238E27FC236}">
                      <a16:creationId xmlns:a16="http://schemas.microsoft.com/office/drawing/2014/main" id="{89AF7BF4-9263-4085-860C-29CCFB0D54DE}"/>
                    </a:ext>
                  </a:extLst>
                </p:cNvPr>
                <p:cNvSpPr/>
                <p:nvPr/>
              </p:nvSpPr>
              <p:spPr>
                <a:xfrm>
                  <a:off x="2710036"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7" name="Rectangle 186">
                  <a:extLst>
                    <a:ext uri="{FF2B5EF4-FFF2-40B4-BE49-F238E27FC236}">
                      <a16:creationId xmlns:a16="http://schemas.microsoft.com/office/drawing/2014/main" id="{77313899-5E48-4980-8E52-593499A59AA7}"/>
                    </a:ext>
                  </a:extLst>
                </p:cNvPr>
                <p:cNvSpPr/>
                <p:nvPr/>
              </p:nvSpPr>
              <p:spPr>
                <a:xfrm>
                  <a:off x="2926060"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8" name="Rectangle 187">
                  <a:extLst>
                    <a:ext uri="{FF2B5EF4-FFF2-40B4-BE49-F238E27FC236}">
                      <a16:creationId xmlns:a16="http://schemas.microsoft.com/office/drawing/2014/main" id="{242E788D-EEA0-42D6-85AF-182F0ADB0889}"/>
                    </a:ext>
                  </a:extLst>
                </p:cNvPr>
                <p:cNvSpPr/>
                <p:nvPr/>
              </p:nvSpPr>
              <p:spPr>
                <a:xfrm>
                  <a:off x="3144431" y="2348880"/>
                  <a:ext cx="144016"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sp>
              <p:nvSpPr>
                <p:cNvPr id="189" name="Rectangle 188">
                  <a:extLst>
                    <a:ext uri="{FF2B5EF4-FFF2-40B4-BE49-F238E27FC236}">
                      <a16:creationId xmlns:a16="http://schemas.microsoft.com/office/drawing/2014/main" id="{5F10CD7C-18FA-4D9C-B94B-C86881E0A20D}"/>
                    </a:ext>
                  </a:extLst>
                </p:cNvPr>
                <p:cNvSpPr/>
                <p:nvPr/>
              </p:nvSpPr>
              <p:spPr>
                <a:xfrm>
                  <a:off x="3362802" y="2348880"/>
                  <a:ext cx="144015" cy="2880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14350">
                    <a:defRPr/>
                  </a:pPr>
                  <a:endParaRPr lang="pl-PL" sz="1013" kern="0">
                    <a:solidFill>
                      <a:prstClr val="white"/>
                    </a:solidFill>
                    <a:latin typeface="Calibri" panose="020F0502020204030204"/>
                  </a:endParaRPr>
                </a:p>
              </p:txBody>
            </p:sp>
          </p:grpSp>
        </p:grpSp>
        <p:sp>
          <p:nvSpPr>
            <p:cNvPr id="181" name="TextBox 180">
              <a:extLst>
                <a:ext uri="{FF2B5EF4-FFF2-40B4-BE49-F238E27FC236}">
                  <a16:creationId xmlns:a16="http://schemas.microsoft.com/office/drawing/2014/main" id="{65B914AC-16EE-4F38-A607-471C0680509A}"/>
                </a:ext>
              </a:extLst>
            </p:cNvPr>
            <p:cNvSpPr txBox="1"/>
            <p:nvPr/>
          </p:nvSpPr>
          <p:spPr>
            <a:xfrm>
              <a:off x="694087" y="3306024"/>
              <a:ext cx="551973" cy="4247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defTabSz="514350">
                <a:lnSpc>
                  <a:spcPct val="90000"/>
                </a:lnSpc>
                <a:defRPr/>
              </a:pPr>
              <a:r>
                <a:rPr lang="pl-PL" sz="1200" b="1" kern="0" dirty="0">
                  <a:solidFill>
                    <a:prstClr val="black">
                      <a:lumMod val="65000"/>
                      <a:lumOff val="35000"/>
                    </a:prstClr>
                  </a:solidFill>
                </a:rPr>
                <a:t>Input </a:t>
              </a:r>
            </a:p>
            <a:p>
              <a:pPr algn="ctr" defTabSz="514350">
                <a:lnSpc>
                  <a:spcPct val="90000"/>
                </a:lnSpc>
                <a:defRPr/>
              </a:pPr>
              <a:r>
                <a:rPr lang="pl-PL" sz="1200" b="1" kern="0" dirty="0">
                  <a:solidFill>
                    <a:prstClr val="black">
                      <a:lumMod val="65000"/>
                      <a:lumOff val="35000"/>
                    </a:prstClr>
                  </a:solidFill>
                </a:rPr>
                <a:t>Data</a:t>
              </a:r>
            </a:p>
          </p:txBody>
        </p:sp>
      </p:grpSp>
      <p:grpSp>
        <p:nvGrpSpPr>
          <p:cNvPr id="12" name="Group 11">
            <a:extLst>
              <a:ext uri="{FF2B5EF4-FFF2-40B4-BE49-F238E27FC236}">
                <a16:creationId xmlns:a16="http://schemas.microsoft.com/office/drawing/2014/main" id="{D68B80AA-F216-4AC2-8A79-4F4E17CA39A2}"/>
              </a:ext>
            </a:extLst>
          </p:cNvPr>
          <p:cNvGrpSpPr/>
          <p:nvPr/>
        </p:nvGrpSpPr>
        <p:grpSpPr>
          <a:xfrm>
            <a:off x="9438323" y="2167899"/>
            <a:ext cx="1023836" cy="3593390"/>
            <a:chOff x="10848900" y="2098166"/>
            <a:chExt cx="1115032" cy="3857254"/>
          </a:xfrm>
        </p:grpSpPr>
        <p:sp>
          <p:nvSpPr>
            <p:cNvPr id="90" name="Rectangle 89">
              <a:extLst>
                <a:ext uri="{FF2B5EF4-FFF2-40B4-BE49-F238E27FC236}">
                  <a16:creationId xmlns:a16="http://schemas.microsoft.com/office/drawing/2014/main" id="{5125521A-F3FA-45FF-9D27-BE6AA8FEE58A}"/>
                </a:ext>
              </a:extLst>
            </p:cNvPr>
            <p:cNvSpPr/>
            <p:nvPr/>
          </p:nvSpPr>
          <p:spPr>
            <a:xfrm>
              <a:off x="10848900" y="2098166"/>
              <a:ext cx="1115032" cy="3857254"/>
            </a:xfrm>
            <a:prstGeom prst="rect">
              <a:avLst/>
            </a:prstGeom>
            <a:ln w="19050">
              <a:headEnd type="none" w="med" len="med"/>
              <a:tailEnd type="none" w="med" len="med"/>
            </a:ln>
          </p:spPr>
          <p:style>
            <a:lnRef idx="2">
              <a:schemeClr val="accent4"/>
            </a:lnRef>
            <a:fillRef idx="1">
              <a:schemeClr val="lt1"/>
            </a:fillRef>
            <a:effectRef idx="0">
              <a:schemeClr val="accent4"/>
            </a:effectRef>
            <a:fontRef idx="minor">
              <a:schemeClr val="dk1"/>
            </a:fontRef>
          </p:style>
          <p:txBody>
            <a:bodyPr rtlCol="0" anchor="ctr"/>
            <a:lstStyle/>
            <a:p>
              <a:pPr algn="ctr" defTabSz="514350">
                <a:defRPr/>
              </a:pPr>
              <a:endParaRPr lang="pl-PL" sz="1013" kern="0">
                <a:solidFill>
                  <a:prstClr val="black"/>
                </a:solidFill>
                <a:latin typeface="Calibri" panose="020F0502020204030204"/>
              </a:endParaRPr>
            </a:p>
          </p:txBody>
        </p:sp>
        <p:pic>
          <p:nvPicPr>
            <p:cNvPr id="10" name="Picture 9">
              <a:extLst>
                <a:ext uri="{FF2B5EF4-FFF2-40B4-BE49-F238E27FC236}">
                  <a16:creationId xmlns:a16="http://schemas.microsoft.com/office/drawing/2014/main" id="{7C2D2A54-1BE8-4355-8985-5CA977D4BF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088" y="2470279"/>
              <a:ext cx="578029" cy="578029"/>
            </a:xfrm>
            <a:prstGeom prst="rect">
              <a:avLst/>
            </a:prstGeom>
          </p:spPr>
        </p:pic>
        <p:pic>
          <p:nvPicPr>
            <p:cNvPr id="93" name="Picture 92">
              <a:extLst>
                <a:ext uri="{FF2B5EF4-FFF2-40B4-BE49-F238E27FC236}">
                  <a16:creationId xmlns:a16="http://schemas.microsoft.com/office/drawing/2014/main" id="{F8F93808-FB5E-45D6-ABF7-3E3A374BF97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105102" y="3632177"/>
              <a:ext cx="623016" cy="519850"/>
            </a:xfrm>
            <a:prstGeom prst="rect">
              <a:avLst/>
            </a:prstGeom>
          </p:spPr>
        </p:pic>
        <p:pic>
          <p:nvPicPr>
            <p:cNvPr id="4098" name="Picture 2" descr="Image result for excel logo">
              <a:extLst>
                <a:ext uri="{FF2B5EF4-FFF2-40B4-BE49-F238E27FC236}">
                  <a16:creationId xmlns:a16="http://schemas.microsoft.com/office/drawing/2014/main" id="{71A72B2B-3EFC-455A-85B4-93DA151EA82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05024" y="4793732"/>
              <a:ext cx="594733" cy="585218"/>
            </a:xfrm>
            <a:prstGeom prst="rect">
              <a:avLst/>
            </a:prstGeom>
            <a:noFill/>
            <a:extLst>
              <a:ext uri="{909E8E84-426E-40DD-AFC4-6F175D3DCCD1}">
                <a14:hiddenFill xmlns:a14="http://schemas.microsoft.com/office/drawing/2010/main">
                  <a:solidFill>
                    <a:srgbClr val="FFFFFF"/>
                  </a:solidFill>
                </a14:hiddenFill>
              </a:ext>
            </a:extLst>
          </p:spPr>
        </p:pic>
        <p:sp>
          <p:nvSpPr>
            <p:cNvPr id="95" name="TextBox 94">
              <a:extLst>
                <a:ext uri="{FF2B5EF4-FFF2-40B4-BE49-F238E27FC236}">
                  <a16:creationId xmlns:a16="http://schemas.microsoft.com/office/drawing/2014/main" id="{44205EFA-8DD1-4F5A-8277-D939EE2065B0}"/>
                </a:ext>
              </a:extLst>
            </p:cNvPr>
            <p:cNvSpPr txBox="1"/>
            <p:nvPr/>
          </p:nvSpPr>
          <p:spPr>
            <a:xfrm>
              <a:off x="10862267" y="5397682"/>
              <a:ext cx="1027989" cy="277516"/>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Excel</a:t>
              </a:r>
            </a:p>
          </p:txBody>
        </p:sp>
        <p:sp>
          <p:nvSpPr>
            <p:cNvPr id="96" name="TextBox 95">
              <a:extLst>
                <a:ext uri="{FF2B5EF4-FFF2-40B4-BE49-F238E27FC236}">
                  <a16:creationId xmlns:a16="http://schemas.microsoft.com/office/drawing/2014/main" id="{5DB86A9F-21A0-4B5C-8A71-44625F17D2B2}"/>
                </a:ext>
              </a:extLst>
            </p:cNvPr>
            <p:cNvSpPr txBox="1"/>
            <p:nvPr/>
          </p:nvSpPr>
          <p:spPr>
            <a:xfrm>
              <a:off x="10848900" y="4219902"/>
              <a:ext cx="1027989" cy="277516"/>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Power BI</a:t>
              </a:r>
            </a:p>
          </p:txBody>
        </p:sp>
        <p:sp>
          <p:nvSpPr>
            <p:cNvPr id="97" name="TextBox 96">
              <a:extLst>
                <a:ext uri="{FF2B5EF4-FFF2-40B4-BE49-F238E27FC236}">
                  <a16:creationId xmlns:a16="http://schemas.microsoft.com/office/drawing/2014/main" id="{FA128024-B5A1-46C4-A26D-39138885A0D4}"/>
                </a:ext>
              </a:extLst>
            </p:cNvPr>
            <p:cNvSpPr txBox="1"/>
            <p:nvPr/>
          </p:nvSpPr>
          <p:spPr>
            <a:xfrm>
              <a:off x="10902615" y="3108291"/>
              <a:ext cx="1027989" cy="455920"/>
            </a:xfrm>
            <a:prstGeom prst="rect">
              <a:avLst/>
            </a:prstGeom>
            <a:noFill/>
          </p:spPr>
          <p:txBody>
            <a:bodyPr wrap="square" rtlCol="0">
              <a:spAutoFit/>
            </a:bodyPr>
            <a:lstStyle/>
            <a:p>
              <a:pPr algn="ctr" defTabSz="514350">
                <a:lnSpc>
                  <a:spcPct val="90000"/>
                </a:lnSpc>
                <a:defRPr/>
              </a:pPr>
              <a:r>
                <a:rPr lang="en-GB" sz="1200" b="1" kern="0" dirty="0">
                  <a:solidFill>
                    <a:prstClr val="black">
                      <a:lumMod val="65000"/>
                      <a:lumOff val="35000"/>
                    </a:prstClr>
                  </a:solidFill>
                </a:rPr>
                <a:t>Web Application</a:t>
              </a:r>
            </a:p>
          </p:txBody>
        </p:sp>
      </p:grpSp>
      <p:grpSp>
        <p:nvGrpSpPr>
          <p:cNvPr id="26" name="Grupa 25">
            <a:extLst>
              <a:ext uri="{FF2B5EF4-FFF2-40B4-BE49-F238E27FC236}">
                <a16:creationId xmlns:a16="http://schemas.microsoft.com/office/drawing/2014/main" id="{52B41EBC-B82B-4806-92EE-35215C9B21EB}"/>
              </a:ext>
            </a:extLst>
          </p:cNvPr>
          <p:cNvGrpSpPr/>
          <p:nvPr/>
        </p:nvGrpSpPr>
        <p:grpSpPr>
          <a:xfrm>
            <a:off x="3799321" y="2171998"/>
            <a:ext cx="4271468" cy="1665758"/>
            <a:chOff x="2275321" y="2171998"/>
            <a:chExt cx="4271468" cy="1665758"/>
          </a:xfrm>
        </p:grpSpPr>
        <p:grpSp>
          <p:nvGrpSpPr>
            <p:cNvPr id="159" name="Group 158">
              <a:extLst>
                <a:ext uri="{FF2B5EF4-FFF2-40B4-BE49-F238E27FC236}">
                  <a16:creationId xmlns:a16="http://schemas.microsoft.com/office/drawing/2014/main" id="{C39A6940-24FA-4C46-A269-6712F8FA4A6E}"/>
                </a:ext>
              </a:extLst>
            </p:cNvPr>
            <p:cNvGrpSpPr/>
            <p:nvPr/>
          </p:nvGrpSpPr>
          <p:grpSpPr>
            <a:xfrm>
              <a:off x="2886871" y="2171998"/>
              <a:ext cx="3659918" cy="1249343"/>
              <a:chOff x="5356259" y="2715084"/>
              <a:chExt cx="4765334" cy="1341083"/>
            </a:xfrm>
          </p:grpSpPr>
          <p:grpSp>
            <p:nvGrpSpPr>
              <p:cNvPr id="160" name="Group 159">
                <a:extLst>
                  <a:ext uri="{FF2B5EF4-FFF2-40B4-BE49-F238E27FC236}">
                    <a16:creationId xmlns:a16="http://schemas.microsoft.com/office/drawing/2014/main" id="{E26A4606-46E3-4409-ADD3-AF29A685A6A9}"/>
                  </a:ext>
                </a:extLst>
              </p:cNvPr>
              <p:cNvGrpSpPr/>
              <p:nvPr/>
            </p:nvGrpSpPr>
            <p:grpSpPr>
              <a:xfrm>
                <a:off x="5356259" y="2715084"/>
                <a:ext cx="4765334" cy="1341083"/>
                <a:chOff x="5356259" y="2715084"/>
                <a:chExt cx="4765334" cy="1341083"/>
              </a:xfrm>
            </p:grpSpPr>
            <p:grpSp>
              <p:nvGrpSpPr>
                <p:cNvPr id="162" name="Group 161">
                  <a:extLst>
                    <a:ext uri="{FF2B5EF4-FFF2-40B4-BE49-F238E27FC236}">
                      <a16:creationId xmlns:a16="http://schemas.microsoft.com/office/drawing/2014/main" id="{B16B28A3-8CFC-4659-A303-551379150CA3}"/>
                    </a:ext>
                  </a:extLst>
                </p:cNvPr>
                <p:cNvGrpSpPr/>
                <p:nvPr/>
              </p:nvGrpSpPr>
              <p:grpSpPr>
                <a:xfrm>
                  <a:off x="5356259" y="2715084"/>
                  <a:ext cx="4647954" cy="1341083"/>
                  <a:chOff x="5356259" y="2715084"/>
                  <a:chExt cx="4647954" cy="1341083"/>
                </a:xfrm>
              </p:grpSpPr>
              <p:sp>
                <p:nvSpPr>
                  <p:cNvPr id="164" name="Rectangle 163">
                    <a:extLst>
                      <a:ext uri="{FF2B5EF4-FFF2-40B4-BE49-F238E27FC236}">
                        <a16:creationId xmlns:a16="http://schemas.microsoft.com/office/drawing/2014/main" id="{CCF09398-3C88-4DD9-8807-DABDDF62731C}"/>
                      </a:ext>
                    </a:extLst>
                  </p:cNvPr>
                  <p:cNvSpPr/>
                  <p:nvPr/>
                </p:nvSpPr>
                <p:spPr>
                  <a:xfrm>
                    <a:off x="5356259" y="2715084"/>
                    <a:ext cx="4647954" cy="1341083"/>
                  </a:xfrm>
                  <a:prstGeom prst="rect">
                    <a:avLst/>
                  </a:prstGeom>
                  <a:solidFill>
                    <a:sysClr val="window" lastClr="FFFFFF"/>
                  </a:solidFill>
                  <a:ln w="19050" cap="flat" cmpd="sng" algn="ctr">
                    <a:solidFill>
                      <a:srgbClr val="A5A5A5"/>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165" name="Picture 164">
                    <a:extLst>
                      <a:ext uri="{FF2B5EF4-FFF2-40B4-BE49-F238E27FC236}">
                        <a16:creationId xmlns:a16="http://schemas.microsoft.com/office/drawing/2014/main" id="{E5537B04-B771-4968-8BB9-D516D4F2D45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853402" y="3042962"/>
                    <a:ext cx="635930" cy="586369"/>
                  </a:xfrm>
                  <a:prstGeom prst="rect">
                    <a:avLst/>
                  </a:prstGeom>
                </p:spPr>
              </p:pic>
              <p:pic>
                <p:nvPicPr>
                  <p:cNvPr id="166" name="Picture 165">
                    <a:extLst>
                      <a:ext uri="{FF2B5EF4-FFF2-40B4-BE49-F238E27FC236}">
                        <a16:creationId xmlns:a16="http://schemas.microsoft.com/office/drawing/2014/main" id="{D3C3E4F0-7960-4AF4-85A5-7B7DF42FA33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666128" y="3031683"/>
                    <a:ext cx="635930" cy="635930"/>
                  </a:xfrm>
                  <a:prstGeom prst="rect">
                    <a:avLst/>
                  </a:prstGeom>
                </p:spPr>
              </p:pic>
              <p:sp>
                <p:nvSpPr>
                  <p:cNvPr id="168" name="TextBox 167">
                    <a:extLst>
                      <a:ext uri="{FF2B5EF4-FFF2-40B4-BE49-F238E27FC236}">
                        <a16:creationId xmlns:a16="http://schemas.microsoft.com/office/drawing/2014/main" id="{FD056B20-198F-4F22-A2F2-6A0A81E6A3A5}"/>
                      </a:ext>
                    </a:extLst>
                  </p:cNvPr>
                  <p:cNvSpPr txBox="1"/>
                  <p:nvPr/>
                </p:nvSpPr>
                <p:spPr>
                  <a:xfrm>
                    <a:off x="7066943" y="2722399"/>
                    <a:ext cx="1092003" cy="336984"/>
                  </a:xfrm>
                  <a:prstGeom prst="rect">
                    <a:avLst/>
                  </a:prstGeom>
                  <a:noFill/>
                </p:spPr>
                <p:txBody>
                  <a:bodyPr wrap="none" rtlCol="0">
                    <a:spAutoFit/>
                  </a:bodyPr>
                  <a:lstStyle/>
                  <a:p>
                    <a:pPr defTabSz="514350">
                      <a:lnSpc>
                        <a:spcPct val="90000"/>
                      </a:lnSpc>
                      <a:defRPr/>
                    </a:pPr>
                    <a:r>
                      <a:rPr lang="pl-PL" sz="1600" b="1" kern="0" dirty="0">
                        <a:solidFill>
                          <a:srgbClr val="FF7100"/>
                        </a:solidFill>
                      </a:rPr>
                      <a:t>Stor</a:t>
                    </a:r>
                    <a:r>
                      <a:rPr lang="en-GB" sz="1600" b="1" kern="0" dirty="0">
                        <a:solidFill>
                          <a:srgbClr val="FF7100"/>
                        </a:solidFill>
                      </a:rPr>
                      <a:t>age</a:t>
                    </a:r>
                    <a:endParaRPr lang="pl-PL" sz="1600" b="1" kern="0" dirty="0">
                      <a:solidFill>
                        <a:srgbClr val="FF7100"/>
                      </a:solidFill>
                    </a:endParaRPr>
                  </a:p>
                </p:txBody>
              </p:sp>
            </p:grpSp>
            <p:sp>
              <p:nvSpPr>
                <p:cNvPr id="163" name="TextBox 162">
                  <a:extLst>
                    <a:ext uri="{FF2B5EF4-FFF2-40B4-BE49-F238E27FC236}">
                      <a16:creationId xmlns:a16="http://schemas.microsoft.com/office/drawing/2014/main" id="{B696A3E1-1E18-414F-97FE-F3FFC9A85DA9}"/>
                    </a:ext>
                  </a:extLst>
                </p:cNvPr>
                <p:cNvSpPr txBox="1"/>
                <p:nvPr/>
              </p:nvSpPr>
              <p:spPr>
                <a:xfrm>
                  <a:off x="7854517" y="3645923"/>
                  <a:ext cx="2267076" cy="277516"/>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Data </a:t>
                  </a:r>
                  <a:r>
                    <a:rPr lang="en-GB" sz="1200" b="1" kern="0" dirty="0">
                      <a:solidFill>
                        <a:prstClr val="black">
                          <a:lumMod val="65000"/>
                          <a:lumOff val="35000"/>
                        </a:prstClr>
                      </a:solidFill>
                    </a:rPr>
                    <a:t>Lake Storage</a:t>
                  </a:r>
                </a:p>
              </p:txBody>
            </p:sp>
          </p:grpSp>
          <p:sp>
            <p:nvSpPr>
              <p:cNvPr id="161" name="TextBox 160">
                <a:extLst>
                  <a:ext uri="{FF2B5EF4-FFF2-40B4-BE49-F238E27FC236}">
                    <a16:creationId xmlns:a16="http://schemas.microsoft.com/office/drawing/2014/main" id="{7943F9C6-486F-4626-8B0E-8E276662150F}"/>
                  </a:ext>
                </a:extLst>
              </p:cNvPr>
              <p:cNvSpPr txBox="1"/>
              <p:nvPr/>
            </p:nvSpPr>
            <p:spPr>
              <a:xfrm>
                <a:off x="5399127" y="3638959"/>
                <a:ext cx="1828773" cy="277516"/>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a:t>
                </a:r>
                <a:r>
                  <a:rPr lang="en-GB" sz="1200" b="1" kern="0" dirty="0">
                    <a:solidFill>
                      <a:prstClr val="black">
                        <a:lumMod val="65000"/>
                        <a:lumOff val="35000"/>
                      </a:prstClr>
                    </a:solidFill>
                  </a:rPr>
                  <a:t>Blob Storage</a:t>
                </a:r>
                <a:endParaRPr lang="pl-PL" sz="1200" b="1" kern="0" dirty="0">
                  <a:solidFill>
                    <a:prstClr val="black">
                      <a:lumMod val="65000"/>
                      <a:lumOff val="35000"/>
                    </a:prstClr>
                  </a:solidFill>
                </a:endParaRPr>
              </a:p>
            </p:txBody>
          </p:sp>
        </p:grpSp>
        <p:cxnSp>
          <p:nvCxnSpPr>
            <p:cNvPr id="19" name="Łącznik: łamany 18">
              <a:extLst>
                <a:ext uri="{FF2B5EF4-FFF2-40B4-BE49-F238E27FC236}">
                  <a16:creationId xmlns:a16="http://schemas.microsoft.com/office/drawing/2014/main" id="{88CFB135-FA30-4797-9A71-DB9926C156EC}"/>
                </a:ext>
              </a:extLst>
            </p:cNvPr>
            <p:cNvCxnSpPr>
              <a:cxnSpLocks/>
              <a:stCxn id="174" idx="3"/>
              <a:endCxn id="164" idx="1"/>
            </p:cNvCxnSpPr>
            <p:nvPr/>
          </p:nvCxnSpPr>
          <p:spPr>
            <a:xfrm flipV="1">
              <a:off x="2275321" y="2796670"/>
              <a:ext cx="611550" cy="1041086"/>
            </a:xfrm>
            <a:prstGeom prst="bentConnector3">
              <a:avLst>
                <a:gd name="adj1" fmla="val 52025"/>
              </a:avLst>
            </a:prstGeom>
            <a:ln>
              <a:tailEnd type="triangle"/>
            </a:ln>
          </p:spPr>
          <p:style>
            <a:lnRef idx="2">
              <a:schemeClr val="accent1"/>
            </a:lnRef>
            <a:fillRef idx="0">
              <a:schemeClr val="accent1"/>
            </a:fillRef>
            <a:effectRef idx="1">
              <a:schemeClr val="accent1"/>
            </a:effectRef>
            <a:fontRef idx="minor">
              <a:schemeClr val="tx1"/>
            </a:fontRef>
          </p:style>
        </p:cxnSp>
      </p:grpSp>
      <p:grpSp>
        <p:nvGrpSpPr>
          <p:cNvPr id="66" name="Grupa 65">
            <a:extLst>
              <a:ext uri="{FF2B5EF4-FFF2-40B4-BE49-F238E27FC236}">
                <a16:creationId xmlns:a16="http://schemas.microsoft.com/office/drawing/2014/main" id="{C67F1443-BF54-4E0B-9602-561FA23AD871}"/>
              </a:ext>
            </a:extLst>
          </p:cNvPr>
          <p:cNvGrpSpPr/>
          <p:nvPr/>
        </p:nvGrpSpPr>
        <p:grpSpPr>
          <a:xfrm>
            <a:off x="4115267" y="3421343"/>
            <a:ext cx="3901379" cy="2341285"/>
            <a:chOff x="2591266" y="3421342"/>
            <a:chExt cx="3901379" cy="2341285"/>
          </a:xfrm>
        </p:grpSpPr>
        <p:cxnSp>
          <p:nvCxnSpPr>
            <p:cNvPr id="25" name="Łącznik: łamany 24">
              <a:extLst>
                <a:ext uri="{FF2B5EF4-FFF2-40B4-BE49-F238E27FC236}">
                  <a16:creationId xmlns:a16="http://schemas.microsoft.com/office/drawing/2014/main" id="{8267D978-6FC2-4E31-9594-269BDFC178B3}"/>
                </a:ext>
              </a:extLst>
            </p:cNvPr>
            <p:cNvCxnSpPr>
              <a:cxnSpLocks/>
              <a:endCxn id="230" idx="1"/>
            </p:cNvCxnSpPr>
            <p:nvPr/>
          </p:nvCxnSpPr>
          <p:spPr>
            <a:xfrm rot="16200000" flipH="1">
              <a:off x="2189672" y="4229895"/>
              <a:ext cx="1088172" cy="284983"/>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55" name="Grupa 54">
              <a:extLst>
                <a:ext uri="{FF2B5EF4-FFF2-40B4-BE49-F238E27FC236}">
                  <a16:creationId xmlns:a16="http://schemas.microsoft.com/office/drawing/2014/main" id="{CC01A2E1-6FB1-41F9-9F3B-6A38A05B1422}"/>
                </a:ext>
              </a:extLst>
            </p:cNvPr>
            <p:cNvGrpSpPr/>
            <p:nvPr/>
          </p:nvGrpSpPr>
          <p:grpSpPr>
            <a:xfrm>
              <a:off x="2876250" y="3421342"/>
              <a:ext cx="3616395" cy="2341285"/>
              <a:chOff x="2880121" y="3393342"/>
              <a:chExt cx="3616395" cy="2301874"/>
            </a:xfrm>
          </p:grpSpPr>
          <p:grpSp>
            <p:nvGrpSpPr>
              <p:cNvPr id="228" name="Group 227">
                <a:extLst>
                  <a:ext uri="{FF2B5EF4-FFF2-40B4-BE49-F238E27FC236}">
                    <a16:creationId xmlns:a16="http://schemas.microsoft.com/office/drawing/2014/main" id="{A778E255-32AF-4AFC-BEA1-E779FF9C7EF9}"/>
                  </a:ext>
                </a:extLst>
              </p:cNvPr>
              <p:cNvGrpSpPr/>
              <p:nvPr/>
            </p:nvGrpSpPr>
            <p:grpSpPr>
              <a:xfrm>
                <a:off x="2880121" y="3393342"/>
                <a:ext cx="3576517" cy="2301874"/>
                <a:chOff x="5261846" y="3572180"/>
                <a:chExt cx="4843974" cy="3122238"/>
              </a:xfrm>
            </p:grpSpPr>
            <p:sp>
              <p:nvSpPr>
                <p:cNvPr id="230" name="Rectangle 229">
                  <a:extLst>
                    <a:ext uri="{FF2B5EF4-FFF2-40B4-BE49-F238E27FC236}">
                      <a16:creationId xmlns:a16="http://schemas.microsoft.com/office/drawing/2014/main" id="{0B4C5ABD-4469-4230-9AA1-6AFED57EBE74}"/>
                    </a:ext>
                  </a:extLst>
                </p:cNvPr>
                <p:cNvSpPr/>
                <p:nvPr/>
              </p:nvSpPr>
              <p:spPr>
                <a:xfrm>
                  <a:off x="5261846" y="4437628"/>
                  <a:ext cx="4843974" cy="2256790"/>
                </a:xfrm>
                <a:prstGeom prst="rect">
                  <a:avLst/>
                </a:prstGeom>
                <a:solidFill>
                  <a:sysClr val="window" lastClr="FFFFFF"/>
                </a:solidFill>
                <a:ln w="19050" cap="flat" cmpd="sng" algn="ctr">
                  <a:solidFill>
                    <a:srgbClr val="FFC000"/>
                  </a:solidFill>
                  <a:prstDash val="solid"/>
                  <a:miter lim="800000"/>
                  <a:headEnd type="none" w="med" len="med"/>
                  <a:tailEnd type="none" w="med" len="med"/>
                </a:ln>
                <a:effectLst/>
              </p:spPr>
              <p:txBody>
                <a:bodyPr rtlCol="0" anchor="ctr"/>
                <a:lstStyle/>
                <a:p>
                  <a:pPr algn="ctr" defTabSz="514350">
                    <a:defRPr/>
                  </a:pPr>
                  <a:endParaRPr lang="pl-PL" sz="1013" kern="0">
                    <a:solidFill>
                      <a:prstClr val="black"/>
                    </a:solidFill>
                    <a:latin typeface="Calibri" panose="020F0502020204030204"/>
                  </a:endParaRPr>
                </a:p>
              </p:txBody>
            </p:sp>
            <p:pic>
              <p:nvPicPr>
                <p:cNvPr id="231" name="Picture 230">
                  <a:extLst>
                    <a:ext uri="{FF2B5EF4-FFF2-40B4-BE49-F238E27FC236}">
                      <a16:creationId xmlns:a16="http://schemas.microsoft.com/office/drawing/2014/main" id="{F30EA332-B9E4-42EA-82C9-C3FD0089A869}"/>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627532" y="4628140"/>
                  <a:ext cx="903648" cy="903648"/>
                </a:xfrm>
                <a:prstGeom prst="rect">
                  <a:avLst/>
                </a:prstGeom>
              </p:spPr>
            </p:pic>
            <p:pic>
              <p:nvPicPr>
                <p:cNvPr id="232" name="Picture 231">
                  <a:extLst>
                    <a:ext uri="{FF2B5EF4-FFF2-40B4-BE49-F238E27FC236}">
                      <a16:creationId xmlns:a16="http://schemas.microsoft.com/office/drawing/2014/main" id="{6AE08FDD-7D75-4FD5-AA63-0989DCE8F8A9}"/>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020335" y="4791269"/>
                  <a:ext cx="732348" cy="732346"/>
                </a:xfrm>
                <a:prstGeom prst="rect">
                  <a:avLst/>
                </a:prstGeom>
              </p:spPr>
            </p:pic>
            <p:cxnSp>
              <p:nvCxnSpPr>
                <p:cNvPr id="235" name="Straight Arrow Connector 234">
                  <a:extLst>
                    <a:ext uri="{FF2B5EF4-FFF2-40B4-BE49-F238E27FC236}">
                      <a16:creationId xmlns:a16="http://schemas.microsoft.com/office/drawing/2014/main" id="{9175E372-8031-4CA0-A2DE-A3B5D2D09A45}"/>
                    </a:ext>
                  </a:extLst>
                </p:cNvPr>
                <p:cNvCxnSpPr>
                  <a:cxnSpLocks/>
                  <a:stCxn id="164" idx="2"/>
                  <a:endCxn id="230" idx="0"/>
                </p:cNvCxnSpPr>
                <p:nvPr/>
              </p:nvCxnSpPr>
              <p:spPr>
                <a:xfrm flipH="1">
                  <a:off x="7683834" y="3572180"/>
                  <a:ext cx="9814" cy="865448"/>
                </a:xfrm>
                <a:prstGeom prst="straightConnector1">
                  <a:avLst/>
                </a:prstGeom>
                <a:noFill/>
                <a:ln w="12700" cap="flat" cmpd="sng" algn="ctr">
                  <a:solidFill>
                    <a:srgbClr val="4472C4"/>
                  </a:solidFill>
                  <a:prstDash val="solid"/>
                  <a:miter lim="800000"/>
                  <a:headEnd type="triangle"/>
                  <a:tailEnd type="triangle"/>
                </a:ln>
                <a:effectLst/>
              </p:spPr>
            </p:cxnSp>
            <p:sp>
              <p:nvSpPr>
                <p:cNvPr id="236" name="TextBox 235">
                  <a:extLst>
                    <a:ext uri="{FF2B5EF4-FFF2-40B4-BE49-F238E27FC236}">
                      <a16:creationId xmlns:a16="http://schemas.microsoft.com/office/drawing/2014/main" id="{1FA9A09A-CB6B-4DFF-8B41-2EFD911004F9}"/>
                    </a:ext>
                  </a:extLst>
                </p:cNvPr>
                <p:cNvSpPr txBox="1"/>
                <p:nvPr/>
              </p:nvSpPr>
              <p:spPr>
                <a:xfrm>
                  <a:off x="7146996" y="6052697"/>
                  <a:ext cx="1155450" cy="425814"/>
                </a:xfrm>
                <a:prstGeom prst="rect">
                  <a:avLst/>
                </a:prstGeom>
                <a:noFill/>
              </p:spPr>
              <p:txBody>
                <a:bodyPr wrap="none" rtlCol="0">
                  <a:spAutoFit/>
                </a:bodyPr>
                <a:lstStyle/>
                <a:p>
                  <a:pPr defTabSz="514350">
                    <a:lnSpc>
                      <a:spcPct val="90000"/>
                    </a:lnSpc>
                    <a:defRPr/>
                  </a:pPr>
                  <a:r>
                    <a:rPr lang="pl-PL" sz="1600" b="1" kern="0" dirty="0">
                      <a:solidFill>
                        <a:srgbClr val="FF7100"/>
                      </a:solidFill>
                    </a:rPr>
                    <a:t>Analys</a:t>
                  </a:r>
                  <a:r>
                    <a:rPr lang="en-GB" sz="1600" b="1" kern="0" dirty="0">
                      <a:solidFill>
                        <a:srgbClr val="FF7100"/>
                      </a:solidFill>
                    </a:rPr>
                    <a:t>e</a:t>
                  </a:r>
                  <a:endParaRPr lang="pl-PL" sz="1600" b="1" kern="0" dirty="0">
                    <a:solidFill>
                      <a:srgbClr val="FF7100"/>
                    </a:solidFill>
                  </a:endParaRPr>
                </a:p>
              </p:txBody>
            </p:sp>
          </p:grpSp>
          <p:sp>
            <p:nvSpPr>
              <p:cNvPr id="226" name="TextBox 225">
                <a:extLst>
                  <a:ext uri="{FF2B5EF4-FFF2-40B4-BE49-F238E27FC236}">
                    <a16:creationId xmlns:a16="http://schemas.microsoft.com/office/drawing/2014/main" id="{23040484-CC9F-4D80-9594-FF6D79B928FD}"/>
                  </a:ext>
                </a:extLst>
              </p:cNvPr>
              <p:cNvSpPr txBox="1"/>
              <p:nvPr/>
            </p:nvSpPr>
            <p:spPr>
              <a:xfrm>
                <a:off x="4077294" y="4967649"/>
                <a:ext cx="1271035" cy="258532"/>
              </a:xfrm>
              <a:prstGeom prst="rect">
                <a:avLst/>
              </a:prstGeom>
              <a:noFill/>
            </p:spPr>
            <p:txBody>
              <a:bodyPr wrap="square" rtlCol="0">
                <a:spAutoFit/>
              </a:bodyPr>
              <a:lstStyle/>
              <a:p>
                <a:pP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Databricks</a:t>
                </a:r>
              </a:p>
            </p:txBody>
          </p:sp>
          <p:sp>
            <p:nvSpPr>
              <p:cNvPr id="227" name="TextBox 226">
                <a:extLst>
                  <a:ext uri="{FF2B5EF4-FFF2-40B4-BE49-F238E27FC236}">
                    <a16:creationId xmlns:a16="http://schemas.microsoft.com/office/drawing/2014/main" id="{B88DB447-6580-4EDA-AB3A-7CA373E012B8}"/>
                  </a:ext>
                </a:extLst>
              </p:cNvPr>
              <p:cNvSpPr txBox="1"/>
              <p:nvPr/>
            </p:nvSpPr>
            <p:spPr>
              <a:xfrm>
                <a:off x="5447639" y="4963148"/>
                <a:ext cx="1048877" cy="590931"/>
              </a:xfrm>
              <a:prstGeom prst="rect">
                <a:avLst/>
              </a:prstGeom>
              <a:noFill/>
            </p:spPr>
            <p:txBody>
              <a:bodyPr wrap="square" rtlCol="0">
                <a:spAutoFit/>
              </a:bodyPr>
              <a:lstStyle/>
              <a:p>
                <a:pPr algn="ctr" defTabSz="514350">
                  <a:lnSpc>
                    <a:spcPct val="90000"/>
                  </a:lnSpc>
                  <a:defRPr/>
                </a:pPr>
                <a:r>
                  <a:rPr lang="pl-PL" sz="1200" b="1" kern="0" dirty="0">
                    <a:solidFill>
                      <a:prstClr val="black">
                        <a:lumMod val="65000"/>
                        <a:lumOff val="35000"/>
                      </a:prstClr>
                    </a:solidFill>
                  </a:rPr>
                  <a:t>Azure Data </a:t>
                </a:r>
                <a:endParaRPr lang="en-GB" sz="1200" b="1" kern="0" dirty="0">
                  <a:solidFill>
                    <a:prstClr val="black">
                      <a:lumMod val="65000"/>
                      <a:lumOff val="35000"/>
                    </a:prstClr>
                  </a:solidFill>
                </a:endParaRPr>
              </a:p>
              <a:p>
                <a:pPr algn="ctr" defTabSz="514350">
                  <a:lnSpc>
                    <a:spcPct val="90000"/>
                  </a:lnSpc>
                  <a:defRPr/>
                </a:pPr>
                <a:r>
                  <a:rPr lang="en-GB" sz="1200" b="1" kern="0" dirty="0">
                    <a:solidFill>
                      <a:prstClr val="black">
                        <a:lumMod val="65000"/>
                        <a:lumOff val="35000"/>
                      </a:prstClr>
                    </a:solidFill>
                  </a:rPr>
                  <a:t>Lake Analytics</a:t>
                </a:r>
                <a:endParaRPr lang="pl-PL" sz="1200" b="1" kern="0" dirty="0">
                  <a:solidFill>
                    <a:prstClr val="black">
                      <a:lumMod val="65000"/>
                      <a:lumOff val="35000"/>
                    </a:prstClr>
                  </a:solidFill>
                </a:endParaRPr>
              </a:p>
            </p:txBody>
          </p:sp>
          <p:sp>
            <p:nvSpPr>
              <p:cNvPr id="224" name="TextBox 223">
                <a:extLst>
                  <a:ext uri="{FF2B5EF4-FFF2-40B4-BE49-F238E27FC236}">
                    <a16:creationId xmlns:a16="http://schemas.microsoft.com/office/drawing/2014/main" id="{BF58BABA-B024-446F-B954-B45B85775984}"/>
                  </a:ext>
                </a:extLst>
              </p:cNvPr>
              <p:cNvSpPr txBox="1"/>
              <p:nvPr/>
            </p:nvSpPr>
            <p:spPr>
              <a:xfrm>
                <a:off x="2896476" y="4983303"/>
                <a:ext cx="1218603" cy="258532"/>
              </a:xfrm>
              <a:prstGeom prst="rect">
                <a:avLst/>
              </a:prstGeom>
              <a:noFill/>
            </p:spPr>
            <p:txBody>
              <a:bodyPr wrap="none" rtlCol="0">
                <a:spAutoFit/>
              </a:bodyPr>
              <a:lstStyle/>
              <a:p>
                <a:pPr defTabSz="514350">
                  <a:lnSpc>
                    <a:spcPct val="90000"/>
                  </a:lnSpc>
                  <a:defRPr/>
                </a:pPr>
                <a:r>
                  <a:rPr lang="pl-PL" sz="1200" b="1" kern="0" dirty="0">
                    <a:solidFill>
                      <a:prstClr val="black">
                        <a:lumMod val="65000"/>
                        <a:lumOff val="35000"/>
                      </a:prstClr>
                    </a:solidFill>
                  </a:rPr>
                  <a:t>Azure </a:t>
                </a:r>
                <a:r>
                  <a:rPr lang="en-GB" sz="1200" b="1" kern="0" dirty="0">
                    <a:solidFill>
                      <a:prstClr val="black">
                        <a:lumMod val="65000"/>
                        <a:lumOff val="35000"/>
                      </a:prstClr>
                    </a:solidFill>
                  </a:rPr>
                  <a:t>HDInsight</a:t>
                </a:r>
                <a:endParaRPr lang="pl-PL" sz="1200" b="1" kern="0" dirty="0">
                  <a:solidFill>
                    <a:prstClr val="black">
                      <a:lumMod val="65000"/>
                      <a:lumOff val="35000"/>
                    </a:prstClr>
                  </a:solidFill>
                </a:endParaRPr>
              </a:p>
            </p:txBody>
          </p:sp>
          <p:pic>
            <p:nvPicPr>
              <p:cNvPr id="220" name="Picture 219">
                <a:extLst>
                  <a:ext uri="{FF2B5EF4-FFF2-40B4-BE49-F238E27FC236}">
                    <a16:creationId xmlns:a16="http://schemas.microsoft.com/office/drawing/2014/main" id="{2CF70DA4-4AB1-451D-BAF8-EF0F8670E5B2}"/>
                  </a:ext>
                </a:extLst>
              </p:cNvPr>
              <p:cNvPicPr>
                <a:picLocks noChangeAspect="1"/>
              </p:cNvPicPr>
              <p:nvPr/>
            </p:nvPicPr>
            <p:blipFill>
              <a:blip r:embed="rId11"/>
              <a:stretch>
                <a:fillRect/>
              </a:stretch>
            </p:blipFill>
            <p:spPr>
              <a:xfrm>
                <a:off x="4388303" y="4219689"/>
                <a:ext cx="575912" cy="640617"/>
              </a:xfrm>
              <a:prstGeom prst="rect">
                <a:avLst/>
              </a:prstGeom>
            </p:spPr>
          </p:pic>
        </p:grpSp>
      </p:grpSp>
      <p:grpSp>
        <p:nvGrpSpPr>
          <p:cNvPr id="65" name="Grupa 64">
            <a:extLst>
              <a:ext uri="{FF2B5EF4-FFF2-40B4-BE49-F238E27FC236}">
                <a16:creationId xmlns:a16="http://schemas.microsoft.com/office/drawing/2014/main" id="{732C89D4-6496-41CA-A8E4-CBB8BE353081}"/>
              </a:ext>
            </a:extLst>
          </p:cNvPr>
          <p:cNvGrpSpPr/>
          <p:nvPr/>
        </p:nvGrpSpPr>
        <p:grpSpPr>
          <a:xfrm>
            <a:off x="7974885" y="2169237"/>
            <a:ext cx="1463438" cy="3638604"/>
            <a:chOff x="6450885" y="2169237"/>
            <a:chExt cx="1463438" cy="3638604"/>
          </a:xfrm>
        </p:grpSpPr>
        <p:pic>
          <p:nvPicPr>
            <p:cNvPr id="44" name="Obraz 43">
              <a:extLst>
                <a:ext uri="{FF2B5EF4-FFF2-40B4-BE49-F238E27FC236}">
                  <a16:creationId xmlns:a16="http://schemas.microsoft.com/office/drawing/2014/main" id="{B8EFBEE1-B0ED-49D5-A1F5-B6ACC4D640EF}"/>
                </a:ext>
              </a:extLst>
            </p:cNvPr>
            <p:cNvPicPr>
              <a:picLocks noChangeAspect="1"/>
            </p:cNvPicPr>
            <p:nvPr/>
          </p:nvPicPr>
          <p:blipFill>
            <a:blip r:embed="rId12"/>
            <a:stretch>
              <a:fillRect/>
            </a:stretch>
          </p:blipFill>
          <p:spPr>
            <a:xfrm>
              <a:off x="6774095" y="3505873"/>
              <a:ext cx="840824" cy="714067"/>
            </a:xfrm>
            <a:prstGeom prst="rect">
              <a:avLst/>
            </a:prstGeom>
          </p:spPr>
        </p:pic>
        <p:pic>
          <p:nvPicPr>
            <p:cNvPr id="46" name="Obraz 45">
              <a:extLst>
                <a:ext uri="{FF2B5EF4-FFF2-40B4-BE49-F238E27FC236}">
                  <a16:creationId xmlns:a16="http://schemas.microsoft.com/office/drawing/2014/main" id="{596C3C73-5286-42EE-95DC-28A87748B926}"/>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910788" y="2567335"/>
              <a:ext cx="453391" cy="453391"/>
            </a:xfrm>
            <a:prstGeom prst="rect">
              <a:avLst/>
            </a:prstGeom>
          </p:spPr>
        </p:pic>
        <p:sp>
          <p:nvSpPr>
            <p:cNvPr id="47" name="Prostokąt 46">
              <a:extLst>
                <a:ext uri="{FF2B5EF4-FFF2-40B4-BE49-F238E27FC236}">
                  <a16:creationId xmlns:a16="http://schemas.microsoft.com/office/drawing/2014/main" id="{8D32FED7-70F2-41B6-A03C-7188376586F2}"/>
                </a:ext>
              </a:extLst>
            </p:cNvPr>
            <p:cNvSpPr/>
            <p:nvPr/>
          </p:nvSpPr>
          <p:spPr>
            <a:xfrm>
              <a:off x="6500343" y="4291469"/>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a:t>
              </a:r>
            </a:p>
            <a:p>
              <a:pPr algn="ctr" defTabSz="514350">
                <a:lnSpc>
                  <a:spcPct val="90000"/>
                </a:lnSpc>
                <a:defRPr/>
              </a:pPr>
              <a:r>
                <a:rPr lang="en-GB" sz="1200" b="1" kern="0" dirty="0">
                  <a:solidFill>
                    <a:prstClr val="black">
                      <a:lumMod val="65000"/>
                      <a:lumOff val="35000"/>
                    </a:prstClr>
                  </a:solidFill>
                </a:rPr>
                <a:t>Cosmos DB</a:t>
              </a:r>
              <a:endParaRPr lang="pl-PL" sz="1200" b="1" kern="0" dirty="0">
                <a:solidFill>
                  <a:prstClr val="black">
                    <a:lumMod val="65000"/>
                    <a:lumOff val="35000"/>
                  </a:prstClr>
                </a:solidFill>
              </a:endParaRPr>
            </a:p>
          </p:txBody>
        </p:sp>
        <p:sp>
          <p:nvSpPr>
            <p:cNvPr id="138" name="Prostokąt 137">
              <a:extLst>
                <a:ext uri="{FF2B5EF4-FFF2-40B4-BE49-F238E27FC236}">
                  <a16:creationId xmlns:a16="http://schemas.microsoft.com/office/drawing/2014/main" id="{D758C0CC-8D8C-48B1-AFE1-8A198299B8FE}"/>
                </a:ext>
              </a:extLst>
            </p:cNvPr>
            <p:cNvSpPr/>
            <p:nvPr/>
          </p:nvSpPr>
          <p:spPr>
            <a:xfrm>
              <a:off x="6482024" y="3039161"/>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a:t>
              </a:r>
            </a:p>
            <a:p>
              <a:pPr algn="ctr" defTabSz="514350">
                <a:lnSpc>
                  <a:spcPct val="90000"/>
                </a:lnSpc>
                <a:defRPr/>
              </a:pPr>
              <a:r>
                <a:rPr lang="en-GB" sz="1200" b="1" kern="0" dirty="0">
                  <a:solidFill>
                    <a:prstClr val="black">
                      <a:lumMod val="65000"/>
                      <a:lumOff val="35000"/>
                    </a:prstClr>
                  </a:solidFill>
                </a:rPr>
                <a:t>SQL Server</a:t>
              </a:r>
              <a:endParaRPr lang="pl-PL" sz="1200" b="1" kern="0" dirty="0">
                <a:solidFill>
                  <a:prstClr val="black">
                    <a:lumMod val="65000"/>
                    <a:lumOff val="35000"/>
                  </a:prstClr>
                </a:solidFill>
              </a:endParaRPr>
            </a:p>
          </p:txBody>
        </p:sp>
        <p:grpSp>
          <p:nvGrpSpPr>
            <p:cNvPr id="63" name="Grupa 62">
              <a:extLst>
                <a:ext uri="{FF2B5EF4-FFF2-40B4-BE49-F238E27FC236}">
                  <a16:creationId xmlns:a16="http://schemas.microsoft.com/office/drawing/2014/main" id="{5BF1AF5B-A6F2-484E-A9A4-D7CE141444AB}"/>
                </a:ext>
              </a:extLst>
            </p:cNvPr>
            <p:cNvGrpSpPr/>
            <p:nvPr/>
          </p:nvGrpSpPr>
          <p:grpSpPr>
            <a:xfrm>
              <a:off x="6450885" y="2169237"/>
              <a:ext cx="1463438" cy="3638604"/>
              <a:chOff x="6450885" y="2169237"/>
              <a:chExt cx="1463438" cy="3638604"/>
            </a:xfrm>
          </p:grpSpPr>
          <p:grpSp>
            <p:nvGrpSpPr>
              <p:cNvPr id="21" name="Group 20">
                <a:extLst>
                  <a:ext uri="{FF2B5EF4-FFF2-40B4-BE49-F238E27FC236}">
                    <a16:creationId xmlns:a16="http://schemas.microsoft.com/office/drawing/2014/main" id="{2D1DB03C-6C7A-474D-AD8F-A77385E00F8B}"/>
                  </a:ext>
                </a:extLst>
              </p:cNvPr>
              <p:cNvGrpSpPr/>
              <p:nvPr/>
            </p:nvGrpSpPr>
            <p:grpSpPr>
              <a:xfrm>
                <a:off x="6450885" y="2169237"/>
                <a:ext cx="1463438" cy="3593390"/>
                <a:chOff x="8988458" y="2122808"/>
                <a:chExt cx="1905444" cy="3857254"/>
              </a:xfrm>
            </p:grpSpPr>
            <p:sp>
              <p:nvSpPr>
                <p:cNvPr id="98" name="Rectangle 97">
                  <a:extLst>
                    <a:ext uri="{FF2B5EF4-FFF2-40B4-BE49-F238E27FC236}">
                      <a16:creationId xmlns:a16="http://schemas.microsoft.com/office/drawing/2014/main" id="{46E3648D-85D4-409A-89BF-D1A3085A721E}"/>
                    </a:ext>
                  </a:extLst>
                </p:cNvPr>
                <p:cNvSpPr/>
                <p:nvPr/>
              </p:nvSpPr>
              <p:spPr>
                <a:xfrm>
                  <a:off x="9287608" y="2122808"/>
                  <a:ext cx="1333068" cy="3857254"/>
                </a:xfrm>
                <a:prstGeom prst="rect">
                  <a:avLst/>
                </a:prstGeom>
                <a:noFill/>
                <a:ln w="190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defTabSz="514350">
                    <a:defRPr/>
                  </a:pPr>
                  <a:endParaRPr lang="pl-PL" sz="1013" kern="0">
                    <a:solidFill>
                      <a:prstClr val="black"/>
                    </a:solidFill>
                    <a:latin typeface="Calibri" panose="020F0502020204030204"/>
                  </a:endParaRPr>
                </a:p>
              </p:txBody>
            </p:sp>
            <p:cxnSp>
              <p:nvCxnSpPr>
                <p:cNvPr id="111" name="Straight Arrow Connector 110">
                  <a:extLst>
                    <a:ext uri="{FF2B5EF4-FFF2-40B4-BE49-F238E27FC236}">
                      <a16:creationId xmlns:a16="http://schemas.microsoft.com/office/drawing/2014/main" id="{6C28B790-1D7A-4E4B-BE50-697E8433CEEB}"/>
                    </a:ext>
                  </a:extLst>
                </p:cNvPr>
                <p:cNvCxnSpPr>
                  <a:cxnSpLocks/>
                  <a:stCxn id="98" idx="3"/>
                  <a:endCxn id="90" idx="1"/>
                </p:cNvCxnSpPr>
                <p:nvPr/>
              </p:nvCxnSpPr>
              <p:spPr>
                <a:xfrm flipV="1">
                  <a:off x="10620676" y="4049999"/>
                  <a:ext cx="273226" cy="1436"/>
                </a:xfrm>
                <a:prstGeom prst="straightConnector1">
                  <a:avLst/>
                </a:prstGeom>
                <a:noFill/>
                <a:ln w="12700" cap="flat" cmpd="sng" algn="ctr">
                  <a:solidFill>
                    <a:srgbClr val="4472C4"/>
                  </a:solidFill>
                  <a:prstDash val="solid"/>
                  <a:miter lim="800000"/>
                  <a:headEnd type="triangle"/>
                  <a:tailEnd type="triangle"/>
                </a:ln>
                <a:effectLst/>
              </p:spPr>
            </p:cxnSp>
            <p:cxnSp>
              <p:nvCxnSpPr>
                <p:cNvPr id="119" name="Straight Arrow Connector 118">
                  <a:extLst>
                    <a:ext uri="{FF2B5EF4-FFF2-40B4-BE49-F238E27FC236}">
                      <a16:creationId xmlns:a16="http://schemas.microsoft.com/office/drawing/2014/main" id="{0A8A25A6-F905-468C-83C2-75DFE372B48C}"/>
                    </a:ext>
                  </a:extLst>
                </p:cNvPr>
                <p:cNvCxnSpPr>
                  <a:cxnSpLocks/>
                </p:cNvCxnSpPr>
                <p:nvPr/>
              </p:nvCxnSpPr>
              <p:spPr>
                <a:xfrm>
                  <a:off x="8988458" y="4810668"/>
                  <a:ext cx="299150" cy="0"/>
                </a:xfrm>
                <a:prstGeom prst="straightConnector1">
                  <a:avLst/>
                </a:prstGeom>
                <a:noFill/>
                <a:ln w="12700" cap="flat" cmpd="sng" algn="ctr">
                  <a:solidFill>
                    <a:srgbClr val="4472C4"/>
                  </a:solidFill>
                  <a:prstDash val="solid"/>
                  <a:miter lim="800000"/>
                  <a:headEnd type="triangle"/>
                  <a:tailEnd type="triangle"/>
                </a:ln>
                <a:effectLst/>
              </p:spPr>
            </p:cxnSp>
          </p:grpSp>
          <p:grpSp>
            <p:nvGrpSpPr>
              <p:cNvPr id="62" name="Grupa 61">
                <a:extLst>
                  <a:ext uri="{FF2B5EF4-FFF2-40B4-BE49-F238E27FC236}">
                    <a16:creationId xmlns:a16="http://schemas.microsoft.com/office/drawing/2014/main" id="{259D05F4-6680-46FF-8124-2ED6565D66B7}"/>
                  </a:ext>
                </a:extLst>
              </p:cNvPr>
              <p:cNvGrpSpPr/>
              <p:nvPr/>
            </p:nvGrpSpPr>
            <p:grpSpPr>
              <a:xfrm>
                <a:off x="6574344" y="4724875"/>
                <a:ext cx="1325123" cy="1082966"/>
                <a:chOff x="6574344" y="4724875"/>
                <a:chExt cx="1325123" cy="1082966"/>
              </a:xfrm>
            </p:grpSpPr>
            <p:pic>
              <p:nvPicPr>
                <p:cNvPr id="57" name="Obraz 56">
                  <a:extLst>
                    <a:ext uri="{FF2B5EF4-FFF2-40B4-BE49-F238E27FC236}">
                      <a16:creationId xmlns:a16="http://schemas.microsoft.com/office/drawing/2014/main" id="{249CE1CC-1EE6-43DE-BBEE-81D141D65E8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860424" y="4724875"/>
                  <a:ext cx="666874" cy="666874"/>
                </a:xfrm>
                <a:prstGeom prst="rect">
                  <a:avLst/>
                </a:prstGeom>
              </p:spPr>
            </p:pic>
            <p:sp>
              <p:nvSpPr>
                <p:cNvPr id="150" name="Prostokąt 149">
                  <a:extLst>
                    <a:ext uri="{FF2B5EF4-FFF2-40B4-BE49-F238E27FC236}">
                      <a16:creationId xmlns:a16="http://schemas.microsoft.com/office/drawing/2014/main" id="{4E6061FA-6B04-46DD-8F95-8C25E35919BF}"/>
                    </a:ext>
                  </a:extLst>
                </p:cNvPr>
                <p:cNvSpPr/>
                <p:nvPr/>
              </p:nvSpPr>
              <p:spPr>
                <a:xfrm>
                  <a:off x="6574344" y="5383109"/>
                  <a:ext cx="1325123" cy="424732"/>
                </a:xfrm>
                <a:prstGeom prst="rect">
                  <a:avLst/>
                </a:prstGeom>
              </p:spPr>
              <p:txBody>
                <a:bodyPr wrap="square">
                  <a:spAutoFit/>
                </a:bodyPr>
                <a:lstStyle/>
                <a:p>
                  <a:pPr algn="ctr" defTabSz="514350">
                    <a:lnSpc>
                      <a:spcPct val="90000"/>
                    </a:lnSpc>
                    <a:defRPr/>
                  </a:pPr>
                  <a:r>
                    <a:rPr lang="pl-PL" sz="1200" b="1" kern="0" dirty="0">
                      <a:solidFill>
                        <a:prstClr val="black">
                          <a:lumMod val="65000"/>
                          <a:lumOff val="35000"/>
                        </a:prstClr>
                      </a:solidFill>
                    </a:rPr>
                    <a:t>Azure</a:t>
                  </a:r>
                  <a:r>
                    <a:rPr lang="en-GB" sz="1200" b="1" kern="0" dirty="0">
                      <a:solidFill>
                        <a:prstClr val="black">
                          <a:lumMod val="65000"/>
                          <a:lumOff val="35000"/>
                        </a:prstClr>
                      </a:solidFill>
                    </a:rPr>
                    <a:t> Data </a:t>
                  </a:r>
                </a:p>
                <a:p>
                  <a:pPr algn="ctr" defTabSz="514350">
                    <a:lnSpc>
                      <a:spcPct val="90000"/>
                    </a:lnSpc>
                    <a:defRPr/>
                  </a:pPr>
                  <a:r>
                    <a:rPr lang="en-GB" sz="1200" b="1" kern="0" dirty="0">
                      <a:solidFill>
                        <a:prstClr val="black">
                          <a:lumMod val="65000"/>
                          <a:lumOff val="35000"/>
                        </a:prstClr>
                      </a:solidFill>
                    </a:rPr>
                    <a:t>Warehouse</a:t>
                  </a:r>
                  <a:endParaRPr lang="pl-PL" sz="1200" b="1" kern="0" dirty="0">
                    <a:solidFill>
                      <a:prstClr val="black">
                        <a:lumMod val="65000"/>
                        <a:lumOff val="35000"/>
                      </a:prstClr>
                    </a:solidFill>
                  </a:endParaRPr>
                </a:p>
              </p:txBody>
            </p:sp>
          </p:grpSp>
        </p:grpSp>
      </p:grpSp>
    </p:spTree>
    <p:extLst>
      <p:ext uri="{BB962C8B-B14F-4D97-AF65-F5344CB8AC3E}">
        <p14:creationId xmlns:p14="http://schemas.microsoft.com/office/powerpoint/2010/main" val="1836374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1000"/>
                                        <p:tgtEl>
                                          <p:spTgt spid="169"/>
                                        </p:tgtEl>
                                      </p:cBhvr>
                                    </p:animEffect>
                                    <p:anim calcmode="lin" valueType="num">
                                      <p:cBhvr>
                                        <p:cTn id="8" dur="1000" fill="hold"/>
                                        <p:tgtEl>
                                          <p:spTgt spid="169"/>
                                        </p:tgtEl>
                                        <p:attrNameLst>
                                          <p:attrName>ppt_x</p:attrName>
                                        </p:attrNameLst>
                                      </p:cBhvr>
                                      <p:tavLst>
                                        <p:tav tm="0">
                                          <p:val>
                                            <p:strVal val="#ppt_x"/>
                                          </p:val>
                                        </p:tav>
                                        <p:tav tm="100000">
                                          <p:val>
                                            <p:strVal val="#ppt_x"/>
                                          </p:val>
                                        </p:tav>
                                      </p:tavLst>
                                    </p:anim>
                                    <p:anim calcmode="lin" valueType="num">
                                      <p:cBhvr>
                                        <p:cTn id="9" dur="1000" fill="hold"/>
                                        <p:tgtEl>
                                          <p:spTgt spid="16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1000"/>
                                        <p:tgtEl>
                                          <p:spTgt spid="26"/>
                                        </p:tgtEl>
                                      </p:cBhvr>
                                    </p:animEffect>
                                    <p:anim calcmode="lin" valueType="num">
                                      <p:cBhvr>
                                        <p:cTn id="15" dur="1000" fill="hold"/>
                                        <p:tgtEl>
                                          <p:spTgt spid="26"/>
                                        </p:tgtEl>
                                        <p:attrNameLst>
                                          <p:attrName>ppt_x</p:attrName>
                                        </p:attrNameLst>
                                      </p:cBhvr>
                                      <p:tavLst>
                                        <p:tav tm="0">
                                          <p:val>
                                            <p:strVal val="#ppt_x"/>
                                          </p:val>
                                        </p:tav>
                                        <p:tav tm="100000">
                                          <p:val>
                                            <p:strVal val="#ppt_x"/>
                                          </p:val>
                                        </p:tav>
                                      </p:tavLst>
                                    </p:anim>
                                    <p:anim calcmode="lin" valueType="num">
                                      <p:cBhvr>
                                        <p:cTn id="1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fade">
                                      <p:cBhvr>
                                        <p:cTn id="21" dur="1000"/>
                                        <p:tgtEl>
                                          <p:spTgt spid="66"/>
                                        </p:tgtEl>
                                      </p:cBhvr>
                                    </p:animEffect>
                                    <p:anim calcmode="lin" valueType="num">
                                      <p:cBhvr>
                                        <p:cTn id="22" dur="1000" fill="hold"/>
                                        <p:tgtEl>
                                          <p:spTgt spid="66"/>
                                        </p:tgtEl>
                                        <p:attrNameLst>
                                          <p:attrName>ppt_x</p:attrName>
                                        </p:attrNameLst>
                                      </p:cBhvr>
                                      <p:tavLst>
                                        <p:tav tm="0">
                                          <p:val>
                                            <p:strVal val="#ppt_x"/>
                                          </p:val>
                                        </p:tav>
                                        <p:tav tm="100000">
                                          <p:val>
                                            <p:strVal val="#ppt_x"/>
                                          </p:val>
                                        </p:tav>
                                      </p:tavLst>
                                    </p:anim>
                                    <p:anim calcmode="lin" valueType="num">
                                      <p:cBhvr>
                                        <p:cTn id="23"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65"/>
                                        </p:tgtEl>
                                        <p:attrNameLst>
                                          <p:attrName>style.visibility</p:attrName>
                                        </p:attrNameLst>
                                      </p:cBhvr>
                                      <p:to>
                                        <p:strVal val="visible"/>
                                      </p:to>
                                    </p:set>
                                    <p:animEffect transition="in" filter="fade">
                                      <p:cBhvr>
                                        <p:cTn id="35" dur="1000"/>
                                        <p:tgtEl>
                                          <p:spTgt spid="65"/>
                                        </p:tgtEl>
                                      </p:cBhvr>
                                    </p:animEffect>
                                    <p:anim calcmode="lin" valueType="num">
                                      <p:cBhvr>
                                        <p:cTn id="36" dur="1000" fill="hold"/>
                                        <p:tgtEl>
                                          <p:spTgt spid="65"/>
                                        </p:tgtEl>
                                        <p:attrNameLst>
                                          <p:attrName>ppt_x</p:attrName>
                                        </p:attrNameLst>
                                      </p:cBhvr>
                                      <p:tavLst>
                                        <p:tav tm="0">
                                          <p:val>
                                            <p:strVal val="#ppt_x"/>
                                          </p:val>
                                        </p:tav>
                                        <p:tav tm="100000">
                                          <p:val>
                                            <p:strVal val="#ppt_x"/>
                                          </p:val>
                                        </p:tav>
                                      </p:tavLst>
                                    </p:anim>
                                    <p:anim calcmode="lin" valueType="num">
                                      <p:cBhvr>
                                        <p:cTn id="37"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err="1"/>
              <a:t>Azure</a:t>
            </a:r>
            <a:r>
              <a:rPr lang="pl-PL" sz="6000" dirty="0"/>
              <a:t> Services </a:t>
            </a:r>
            <a:endParaRPr lang="en-US" sz="6000" dirty="0"/>
          </a:p>
        </p:txBody>
      </p:sp>
    </p:spTree>
    <p:extLst>
      <p:ext uri="{BB962C8B-B14F-4D97-AF65-F5344CB8AC3E}">
        <p14:creationId xmlns:p14="http://schemas.microsoft.com/office/powerpoint/2010/main" val="37527627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363B68-D056-4FC3-AEA3-16340F1CF8FD}"/>
              </a:ext>
            </a:extLst>
          </p:cNvPr>
          <p:cNvSpPr>
            <a:spLocks noGrp="1"/>
          </p:cNvSpPr>
          <p:nvPr>
            <p:ph type="body" sz="quarter" idx="13"/>
          </p:nvPr>
        </p:nvSpPr>
        <p:spPr>
          <a:xfrm>
            <a:off x="847640" y="905102"/>
            <a:ext cx="6006730" cy="717974"/>
          </a:xfrm>
        </p:spPr>
        <p:txBody>
          <a:bodyPr/>
          <a:lstStyle/>
          <a:p>
            <a:r>
              <a:rPr lang="en-GB" sz="3400" b="1" dirty="0">
                <a:solidFill>
                  <a:srgbClr val="FF7100"/>
                </a:solidFill>
                <a:latin typeface="+mn-lt"/>
              </a:rPr>
              <a:t>Azure – </a:t>
            </a:r>
            <a:r>
              <a:rPr lang="pl-PL" sz="3400" b="1" dirty="0">
                <a:solidFill>
                  <a:srgbClr val="FF7100"/>
                </a:solidFill>
                <a:latin typeface="+mn-lt"/>
              </a:rPr>
              <a:t>Services</a:t>
            </a:r>
          </a:p>
        </p:txBody>
      </p:sp>
      <p:pic>
        <p:nvPicPr>
          <p:cNvPr id="21" name="Obraz 20">
            <a:extLst>
              <a:ext uri="{FF2B5EF4-FFF2-40B4-BE49-F238E27FC236}">
                <a16:creationId xmlns:a16="http://schemas.microsoft.com/office/drawing/2014/main" id="{56BA4691-60F6-450C-8AB1-0D70000ECE48}"/>
              </a:ext>
            </a:extLst>
          </p:cNvPr>
          <p:cNvPicPr>
            <a:picLocks noChangeAspect="1"/>
          </p:cNvPicPr>
          <p:nvPr/>
        </p:nvPicPr>
        <p:blipFill>
          <a:blip r:embed="rId3"/>
          <a:stretch>
            <a:fillRect/>
          </a:stretch>
        </p:blipFill>
        <p:spPr>
          <a:xfrm>
            <a:off x="1701886" y="1804934"/>
            <a:ext cx="10022364" cy="3892378"/>
          </a:xfrm>
          <a:prstGeom prst="rect">
            <a:avLst/>
          </a:prstGeom>
        </p:spPr>
      </p:pic>
    </p:spTree>
    <p:extLst>
      <p:ext uri="{BB962C8B-B14F-4D97-AF65-F5344CB8AC3E}">
        <p14:creationId xmlns:p14="http://schemas.microsoft.com/office/powerpoint/2010/main" val="5042314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348211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dirty="0"/>
              <a:t>Nasz klient posiada wiele urządzeń do sprzedaży słodyczy/napojów itd. Urządzenia te posiadają dostęp do sieci. Nasz klient chce mieć możliwość monitorowania stanu pracy czy urządzeń w zakresie podstawowych parametrów pracy oraz stanu danego towaru na danym urządzeniu tak aby, mógł szybko zareagować w przypadku wykryciu anomalii lub braku towaru.</a:t>
            </a:r>
          </a:p>
          <a:p>
            <a:endParaRPr lang="pl-PL" sz="2000" dirty="0"/>
          </a:p>
          <a:p>
            <a:r>
              <a:rPr lang="pl-PL" sz="2000" dirty="0"/>
              <a:t>Dodatkowo nasz klient chce mieć możliwość generowania dziennych/miesięcznych/rocznych statystyk dotyczących funkcjonowania jego biznesu np. ilość sprzedanego towaru danego dnia, zysk z danego urządzenia. </a:t>
            </a:r>
            <a:endParaRPr lang="en-US" sz="2000" dirty="0"/>
          </a:p>
          <a:p>
            <a:pPr marL="285750" indent="-285750"/>
            <a:endParaRPr lang="en-US" sz="2000" dirty="0"/>
          </a:p>
          <a:p>
            <a:pPr marL="0" indent="0">
              <a:buNone/>
            </a:pPr>
            <a:endParaRPr lang="en-US" dirty="0"/>
          </a:p>
          <a:p>
            <a:pPr marL="0" indent="0">
              <a:buNone/>
            </a:pPr>
            <a:endParaRPr lang="en-GB" dirty="0"/>
          </a:p>
        </p:txBody>
      </p:sp>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Your</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today</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task</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34501421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348211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dirty="0"/>
              <a:t>Wymagania niefunkcjonalne:</a:t>
            </a:r>
            <a:endParaRPr lang="en-US" sz="2000" dirty="0"/>
          </a:p>
          <a:p>
            <a:r>
              <a:rPr lang="pl-PL" sz="2000" dirty="0"/>
              <a:t>Rozwiązanie ma być </a:t>
            </a:r>
            <a:r>
              <a:rPr lang="pl-PL" sz="2000" b="1" dirty="0"/>
              <a:t>skalowalne</a:t>
            </a:r>
            <a:r>
              <a:rPr lang="pl-PL" sz="2000" dirty="0"/>
              <a:t> (aktualnie nasz klient ma 1000 urządzeń), ale rozwiązania ma umożliwiać obsługę 100 000 urządzeń. </a:t>
            </a:r>
            <a:endParaRPr lang="en-US" sz="2000" dirty="0"/>
          </a:p>
        </p:txBody>
      </p:sp>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Your</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today</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task</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23288505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a:t>10 </a:t>
            </a:r>
            <a:r>
              <a:rPr lang="pl-PL" sz="6000" dirty="0" err="1"/>
              <a:t>minutes</a:t>
            </a:r>
            <a:r>
              <a:rPr lang="pl-PL" sz="6000" dirty="0"/>
              <a:t> - design a </a:t>
            </a:r>
            <a:r>
              <a:rPr lang="pl-PL" sz="6000" dirty="0" err="1"/>
              <a:t>solution</a:t>
            </a:r>
            <a:r>
              <a:rPr lang="pl-PL" sz="6000" dirty="0"/>
              <a:t> for </a:t>
            </a:r>
            <a:r>
              <a:rPr lang="pl-PL" sz="6000" dirty="0" err="1"/>
              <a:t>this</a:t>
            </a:r>
            <a:r>
              <a:rPr lang="pl-PL" sz="6000" dirty="0"/>
              <a:t> problem</a:t>
            </a:r>
            <a:endParaRPr lang="en-US" sz="6000" dirty="0"/>
          </a:p>
        </p:txBody>
      </p:sp>
    </p:spTree>
    <p:extLst>
      <p:ext uri="{BB962C8B-B14F-4D97-AF65-F5344CB8AC3E}">
        <p14:creationId xmlns:p14="http://schemas.microsoft.com/office/powerpoint/2010/main" val="1983620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en-GB" sz="4800" spc="-50" dirty="0">
                <a:solidFill>
                  <a:srgbClr val="000000">
                    <a:lumMod val="75000"/>
                    <a:lumOff val="25000"/>
                  </a:srgbClr>
                </a:solidFill>
                <a:latin typeface="Calibri Light" panose="020F0302020204030204"/>
                <a:ea typeface="+mj-ea"/>
                <a:cs typeface="+mj-cs"/>
              </a:rPr>
              <a:t>Agenda</a:t>
            </a:r>
            <a:endParaRPr lang="pl-PL" sz="4800" spc="-50" dirty="0">
              <a:solidFill>
                <a:srgbClr val="000000">
                  <a:lumMod val="75000"/>
                  <a:lumOff val="25000"/>
                </a:srgbClr>
              </a:solidFill>
              <a:latin typeface="Calibri Light" panose="020F0302020204030204"/>
              <a:ea typeface="+mj-ea"/>
              <a:cs typeface="+mj-cs"/>
            </a:endParaRP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3170099"/>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en-GB" sz="4000" b="1" dirty="0">
                <a:solidFill>
                  <a:srgbClr val="FF5F00"/>
                </a:solidFill>
              </a:rPr>
              <a:t>Big Data </a:t>
            </a:r>
            <a:r>
              <a:rPr lang="en-GB" sz="4000" b="1" dirty="0">
                <a:solidFill>
                  <a:schemeClr val="tx1">
                    <a:lumMod val="65000"/>
                    <a:lumOff val="35000"/>
                  </a:schemeClr>
                </a:solidFill>
              </a:rPr>
              <a:t>– quick overview</a:t>
            </a:r>
          </a:p>
          <a:p>
            <a:pPr>
              <a:buFont typeface="Wingdings" panose="05000000000000000000" pitchFamily="2" charset="2"/>
              <a:buChar char="§"/>
            </a:pPr>
            <a:r>
              <a:rPr lang="en-GB" sz="4000" b="1" dirty="0">
                <a:solidFill>
                  <a:schemeClr val="tx1">
                    <a:lumMod val="65000"/>
                    <a:lumOff val="35000"/>
                  </a:schemeClr>
                </a:solidFill>
              </a:rPr>
              <a:t> </a:t>
            </a:r>
            <a:r>
              <a:rPr lang="en-US" sz="4000" b="1" dirty="0">
                <a:solidFill>
                  <a:srgbClr val="FF5F00"/>
                </a:solidFill>
              </a:rPr>
              <a:t>Lambda Architecture</a:t>
            </a:r>
            <a:endParaRPr lang="pl-PL" sz="4000" b="1" dirty="0">
              <a:solidFill>
                <a:srgbClr val="FF5F00"/>
              </a:solidFill>
            </a:endParaRP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rgbClr val="FF5F00"/>
                </a:solidFill>
              </a:rPr>
              <a:t>Create</a:t>
            </a:r>
            <a:r>
              <a:rPr lang="pl-PL" sz="4000" b="1" dirty="0">
                <a:solidFill>
                  <a:schemeClr val="tx1">
                    <a:lumMod val="65000"/>
                    <a:lumOff val="35000"/>
                  </a:schemeClr>
                </a:solidFill>
              </a:rPr>
              <a:t> </a:t>
            </a:r>
            <a:r>
              <a:rPr lang="pl-PL" sz="4000" b="1" dirty="0" err="1">
                <a:solidFill>
                  <a:schemeClr val="tx1">
                    <a:lumMod val="65000"/>
                    <a:lumOff val="35000"/>
                  </a:schemeClr>
                </a:solidFill>
              </a:rPr>
              <a:t>scalable</a:t>
            </a:r>
            <a:r>
              <a:rPr lang="pl-PL" sz="4000" b="1" dirty="0">
                <a:solidFill>
                  <a:schemeClr val="tx1">
                    <a:lumMod val="65000"/>
                    <a:lumOff val="35000"/>
                  </a:schemeClr>
                </a:solidFill>
              </a:rPr>
              <a:t> </a:t>
            </a:r>
            <a:r>
              <a:rPr lang="pl-PL" sz="4000" b="1" dirty="0" err="1">
                <a:solidFill>
                  <a:schemeClr val="tx1">
                    <a:lumMod val="65000"/>
                    <a:lumOff val="35000"/>
                  </a:schemeClr>
                </a:solidFill>
              </a:rPr>
              <a:t>application</a:t>
            </a:r>
            <a:r>
              <a:rPr lang="pl-PL" sz="4000" b="1" dirty="0">
                <a:solidFill>
                  <a:schemeClr val="tx1">
                    <a:lumMod val="65000"/>
                    <a:lumOff val="35000"/>
                  </a:schemeClr>
                </a:solidFill>
              </a:rPr>
              <a:t> to proces data in On-line and Off-</a:t>
            </a:r>
            <a:r>
              <a:rPr lang="pl-PL" sz="4000" b="1" dirty="0" err="1">
                <a:solidFill>
                  <a:schemeClr val="tx1">
                    <a:lumMod val="65000"/>
                    <a:lumOff val="35000"/>
                  </a:schemeClr>
                </a:solidFill>
              </a:rPr>
              <a:t>line</a:t>
            </a:r>
            <a:r>
              <a:rPr lang="pl-PL" sz="4000" b="1" dirty="0">
                <a:solidFill>
                  <a:schemeClr val="tx1">
                    <a:lumMod val="65000"/>
                    <a:lumOff val="35000"/>
                  </a:schemeClr>
                </a:solidFill>
              </a:rPr>
              <a:t> </a:t>
            </a:r>
            <a:r>
              <a:rPr lang="pl-PL" sz="4000" b="1" dirty="0" err="1">
                <a:solidFill>
                  <a:schemeClr val="tx1">
                    <a:lumMod val="65000"/>
                    <a:lumOff val="35000"/>
                  </a:schemeClr>
                </a:solidFill>
              </a:rPr>
              <a:t>mode</a:t>
            </a:r>
            <a:r>
              <a:rPr lang="pl-PL" sz="4000" b="1" dirty="0">
                <a:solidFill>
                  <a:schemeClr val="tx1">
                    <a:lumMod val="65000"/>
                    <a:lumOff val="35000"/>
                  </a:schemeClr>
                </a:solidFill>
              </a:rPr>
              <a:t> </a:t>
            </a:r>
            <a:r>
              <a:rPr lang="pl-PL" sz="4000" b="1" dirty="0" err="1">
                <a:solidFill>
                  <a:schemeClr val="tx1">
                    <a:lumMod val="65000"/>
                    <a:lumOff val="35000"/>
                  </a:schemeClr>
                </a:solidFill>
              </a:rPr>
              <a:t>based</a:t>
            </a:r>
            <a:r>
              <a:rPr lang="pl-PL" sz="4000" b="1" dirty="0">
                <a:solidFill>
                  <a:schemeClr val="tx1">
                    <a:lumMod val="65000"/>
                    <a:lumOff val="35000"/>
                  </a:schemeClr>
                </a:solidFill>
              </a:rPr>
              <a:t> on </a:t>
            </a:r>
            <a:r>
              <a:rPr lang="pl-PL" sz="4000" b="1" dirty="0" err="1">
                <a:solidFill>
                  <a:schemeClr val="tx1">
                    <a:lumMod val="65000"/>
                    <a:lumOff val="35000"/>
                  </a:schemeClr>
                </a:solidFill>
              </a:rPr>
              <a:t>Azure</a:t>
            </a:r>
            <a:r>
              <a:rPr lang="pl-PL" sz="4000" b="1" dirty="0">
                <a:solidFill>
                  <a:schemeClr val="tx1">
                    <a:lumMod val="65000"/>
                    <a:lumOff val="35000"/>
                  </a:schemeClr>
                </a:solidFill>
              </a:rPr>
              <a:t> </a:t>
            </a:r>
            <a:r>
              <a:rPr lang="pl-PL" sz="4000" b="1" dirty="0" err="1">
                <a:solidFill>
                  <a:schemeClr val="tx1">
                    <a:lumMod val="65000"/>
                    <a:lumOff val="35000"/>
                  </a:schemeClr>
                </a:solidFill>
              </a:rPr>
              <a:t>cloud</a:t>
            </a:r>
            <a:r>
              <a:rPr lang="pl-PL" sz="4000" b="1" dirty="0">
                <a:solidFill>
                  <a:schemeClr val="tx1">
                    <a:lumMod val="65000"/>
                    <a:lumOff val="35000"/>
                  </a:schemeClr>
                </a:solidFill>
              </a:rPr>
              <a:t>.</a:t>
            </a:r>
            <a:endParaRPr lang="en-GB" sz="4000" b="1" dirty="0">
              <a:solidFill>
                <a:srgbClr val="FF5F00"/>
              </a:solidFill>
            </a:endParaRPr>
          </a:p>
        </p:txBody>
      </p:sp>
    </p:spTree>
    <p:extLst>
      <p:ext uri="{BB962C8B-B14F-4D97-AF65-F5344CB8AC3E}">
        <p14:creationId xmlns:p14="http://schemas.microsoft.com/office/powerpoint/2010/main" val="4946258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CA04E45-8BFE-4396-96C5-18D435B17DEA}"/>
              </a:ext>
            </a:extLst>
          </p:cNvPr>
          <p:cNvSpPr>
            <a:spLocks noGrp="1"/>
          </p:cNvSpPr>
          <p:nvPr>
            <p:ph type="body" sz="quarter" idx="13"/>
          </p:nvPr>
        </p:nvSpPr>
        <p:spPr>
          <a:xfrm>
            <a:off x="1743850" y="2854216"/>
            <a:ext cx="9275604" cy="957299"/>
          </a:xfrm>
        </p:spPr>
        <p:txBody>
          <a:bodyPr/>
          <a:lstStyle/>
          <a:p>
            <a:pPr algn="ctr"/>
            <a:r>
              <a:rPr lang="pl-PL" sz="6000" dirty="0" err="1"/>
              <a:t>Generating</a:t>
            </a:r>
            <a:r>
              <a:rPr lang="pl-PL" sz="6000" dirty="0"/>
              <a:t> Data – It </a:t>
            </a:r>
            <a:r>
              <a:rPr lang="pl-PL" sz="6000" dirty="0" err="1"/>
              <a:t>is</a:t>
            </a:r>
            <a:r>
              <a:rPr lang="pl-PL" sz="6000" dirty="0"/>
              <a:t> </a:t>
            </a:r>
            <a:r>
              <a:rPr lang="pl-PL" sz="6000" dirty="0" err="1"/>
              <a:t>all</a:t>
            </a:r>
            <a:r>
              <a:rPr lang="pl-PL" sz="6000" dirty="0"/>
              <a:t> </a:t>
            </a:r>
            <a:r>
              <a:rPr lang="pl-PL" sz="6000" dirty="0" err="1"/>
              <a:t>about</a:t>
            </a:r>
            <a:r>
              <a:rPr lang="pl-PL" sz="6000" dirty="0"/>
              <a:t> data</a:t>
            </a:r>
            <a:endParaRPr lang="en-US" sz="6000" dirty="0"/>
          </a:p>
        </p:txBody>
      </p:sp>
    </p:spTree>
    <p:extLst>
      <p:ext uri="{BB962C8B-B14F-4D97-AF65-F5344CB8AC3E}">
        <p14:creationId xmlns:p14="http://schemas.microsoft.com/office/powerpoint/2010/main" val="3180704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363B68-D056-4FC3-AEA3-16340F1CF8FD}"/>
              </a:ext>
            </a:extLst>
          </p:cNvPr>
          <p:cNvSpPr>
            <a:spLocks noGrp="1"/>
          </p:cNvSpPr>
          <p:nvPr>
            <p:ph type="body" sz="quarter" idx="13"/>
          </p:nvPr>
        </p:nvSpPr>
        <p:spPr>
          <a:xfrm>
            <a:off x="847640" y="905102"/>
            <a:ext cx="6006730" cy="717974"/>
          </a:xfrm>
        </p:spPr>
        <p:txBody>
          <a:bodyPr/>
          <a:lstStyle/>
          <a:p>
            <a:r>
              <a:rPr lang="en-GB" sz="3400" b="1" dirty="0">
                <a:solidFill>
                  <a:srgbClr val="FF7100"/>
                </a:solidFill>
                <a:latin typeface="+mn-lt"/>
              </a:rPr>
              <a:t>Azure – Big Data Storage</a:t>
            </a:r>
            <a:endParaRPr lang="pl-PL" sz="3400" b="1" dirty="0">
              <a:solidFill>
                <a:srgbClr val="FF7100"/>
              </a:solidFill>
              <a:latin typeface="+mn-lt"/>
            </a:endParaRPr>
          </a:p>
        </p:txBody>
      </p:sp>
      <p:pic>
        <p:nvPicPr>
          <p:cNvPr id="3" name="Picture 2">
            <a:extLst>
              <a:ext uri="{FF2B5EF4-FFF2-40B4-BE49-F238E27FC236}">
                <a16:creationId xmlns:a16="http://schemas.microsoft.com/office/drawing/2014/main" id="{B33C4006-26C9-4FF8-BC5B-CDAB79386F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83346" y="1999164"/>
            <a:ext cx="439777" cy="439777"/>
          </a:xfrm>
          <a:prstGeom prst="rect">
            <a:avLst/>
          </a:prstGeom>
        </p:spPr>
      </p:pic>
      <p:sp>
        <p:nvSpPr>
          <p:cNvPr id="4" name="TextBox 3">
            <a:extLst>
              <a:ext uri="{FF2B5EF4-FFF2-40B4-BE49-F238E27FC236}">
                <a16:creationId xmlns:a16="http://schemas.microsoft.com/office/drawing/2014/main" id="{20DEC6F1-71B5-4FA4-807B-F0FFAC4F41B6}"/>
              </a:ext>
            </a:extLst>
          </p:cNvPr>
          <p:cNvSpPr txBox="1"/>
          <p:nvPr/>
        </p:nvSpPr>
        <p:spPr>
          <a:xfrm>
            <a:off x="2723122" y="2040922"/>
            <a:ext cx="2376036" cy="300082"/>
          </a:xfrm>
          <a:prstGeom prst="rect">
            <a:avLst/>
          </a:prstGeom>
          <a:noFill/>
        </p:spPr>
        <p:txBody>
          <a:bodyPr wrap="square" rtlCol="0">
            <a:spAutoFit/>
          </a:bodyPr>
          <a:lstStyle/>
          <a:p>
            <a:pPr defTabSz="514350">
              <a:lnSpc>
                <a:spcPct val="90000"/>
              </a:lnSpc>
              <a:defRPr/>
            </a:pPr>
            <a:r>
              <a:rPr lang="pl-PL" sz="1500" b="1" kern="0" dirty="0">
                <a:solidFill>
                  <a:prstClr val="black">
                    <a:lumMod val="65000"/>
                    <a:lumOff val="35000"/>
                  </a:prstClr>
                </a:solidFill>
              </a:rPr>
              <a:t>Azure </a:t>
            </a:r>
            <a:r>
              <a:rPr lang="en-GB" sz="1500" b="1" kern="0" dirty="0">
                <a:solidFill>
                  <a:prstClr val="black">
                    <a:lumMod val="65000"/>
                    <a:lumOff val="35000"/>
                  </a:prstClr>
                </a:solidFill>
              </a:rPr>
              <a:t>Blob Storage</a:t>
            </a:r>
            <a:endParaRPr lang="pl-PL" sz="1500" b="1" kern="0" dirty="0">
              <a:solidFill>
                <a:prstClr val="black">
                  <a:lumMod val="65000"/>
                  <a:lumOff val="35000"/>
                </a:prstClr>
              </a:solidFill>
            </a:endParaRPr>
          </a:p>
        </p:txBody>
      </p:sp>
      <p:sp>
        <p:nvSpPr>
          <p:cNvPr id="5" name="TextBox 4">
            <a:extLst>
              <a:ext uri="{FF2B5EF4-FFF2-40B4-BE49-F238E27FC236}">
                <a16:creationId xmlns:a16="http://schemas.microsoft.com/office/drawing/2014/main" id="{5D4AED7C-54FB-4DB6-ADC9-80469271D2F3}"/>
              </a:ext>
            </a:extLst>
          </p:cNvPr>
          <p:cNvSpPr txBox="1"/>
          <p:nvPr/>
        </p:nvSpPr>
        <p:spPr>
          <a:xfrm>
            <a:off x="2095793" y="2578576"/>
            <a:ext cx="3799758" cy="978729"/>
          </a:xfrm>
          <a:prstGeom prst="rect">
            <a:avLst/>
          </a:prstGeom>
          <a:noFill/>
        </p:spPr>
        <p:txBody>
          <a:bodyPr wrap="none" rtlCol="0">
            <a:spAutoFit/>
          </a:bodyPr>
          <a:lstStyle/>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General purpose object store </a:t>
            </a:r>
          </a:p>
          <a:p>
            <a:pPr marL="214313" indent="-214313" defTabSz="514350">
              <a:lnSpc>
                <a:spcPct val="90000"/>
              </a:lnSpc>
              <a:buFont typeface="Arial" panose="020B0604020202020204" pitchFamily="34" charset="0"/>
              <a:buChar char="•"/>
              <a:defRPr/>
            </a:pPr>
            <a:r>
              <a:rPr lang="en-US" sz="1600" dirty="0">
                <a:solidFill>
                  <a:schemeClr val="tx1">
                    <a:lumMod val="65000"/>
                    <a:lumOff val="35000"/>
                  </a:schemeClr>
                </a:solidFill>
              </a:rPr>
              <a:t>Object store with flat namespace</a:t>
            </a:r>
            <a:endParaRPr lang="en-US"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pl-PL" sz="1600" kern="0" dirty="0">
                <a:solidFill>
                  <a:prstClr val="black">
                    <a:lumMod val="65000"/>
                    <a:lumOff val="35000"/>
                  </a:prstClr>
                </a:solidFill>
              </a:rPr>
              <a:t>Hot/cold/archive tiers</a:t>
            </a:r>
            <a:endParaRPr lang="en-GB"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Data replication and redundancy options</a:t>
            </a:r>
            <a:endParaRPr lang="pl-PL" sz="1600" kern="0" dirty="0">
              <a:solidFill>
                <a:prstClr val="black">
                  <a:lumMod val="65000"/>
                  <a:lumOff val="35000"/>
                </a:prstClr>
              </a:solidFill>
            </a:endParaRPr>
          </a:p>
        </p:txBody>
      </p:sp>
      <p:pic>
        <p:nvPicPr>
          <p:cNvPr id="6" name="Picture 5">
            <a:extLst>
              <a:ext uri="{FF2B5EF4-FFF2-40B4-BE49-F238E27FC236}">
                <a16:creationId xmlns:a16="http://schemas.microsoft.com/office/drawing/2014/main" id="{6CDE0B9F-DAE4-4625-920C-575E4A033A7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54370" y="2044466"/>
            <a:ext cx="476948" cy="476948"/>
          </a:xfrm>
          <a:prstGeom prst="rect">
            <a:avLst/>
          </a:prstGeom>
        </p:spPr>
      </p:pic>
      <p:sp>
        <p:nvSpPr>
          <p:cNvPr id="7" name="TextBox 6">
            <a:extLst>
              <a:ext uri="{FF2B5EF4-FFF2-40B4-BE49-F238E27FC236}">
                <a16:creationId xmlns:a16="http://schemas.microsoft.com/office/drawing/2014/main" id="{0823319D-D726-48DA-8406-4B7ACDFE5C61}"/>
              </a:ext>
            </a:extLst>
          </p:cNvPr>
          <p:cNvSpPr txBox="1"/>
          <p:nvPr/>
        </p:nvSpPr>
        <p:spPr>
          <a:xfrm>
            <a:off x="7334016" y="2137644"/>
            <a:ext cx="2972828" cy="300082"/>
          </a:xfrm>
          <a:prstGeom prst="rect">
            <a:avLst/>
          </a:prstGeom>
          <a:noFill/>
        </p:spPr>
        <p:txBody>
          <a:bodyPr wrap="square" rtlCol="0">
            <a:spAutoFit/>
          </a:bodyPr>
          <a:lstStyle/>
          <a:p>
            <a:pPr defTabSz="514350">
              <a:lnSpc>
                <a:spcPct val="90000"/>
              </a:lnSpc>
              <a:defRPr/>
            </a:pPr>
            <a:r>
              <a:rPr lang="pl-PL" sz="1500" b="1" kern="0" dirty="0">
                <a:solidFill>
                  <a:prstClr val="black">
                    <a:lumMod val="65000"/>
                    <a:lumOff val="35000"/>
                  </a:prstClr>
                </a:solidFill>
              </a:rPr>
              <a:t>Azure Data </a:t>
            </a:r>
            <a:r>
              <a:rPr lang="en-GB" sz="1500" b="1" kern="0" dirty="0">
                <a:solidFill>
                  <a:prstClr val="black">
                    <a:lumMod val="65000"/>
                    <a:lumOff val="35000"/>
                  </a:prstClr>
                </a:solidFill>
              </a:rPr>
              <a:t>Lake Storage  (Gen1)</a:t>
            </a:r>
            <a:endParaRPr lang="pl-PL" sz="1500" b="1" kern="0" dirty="0">
              <a:solidFill>
                <a:prstClr val="black">
                  <a:lumMod val="65000"/>
                  <a:lumOff val="35000"/>
                </a:prstClr>
              </a:solidFill>
            </a:endParaRPr>
          </a:p>
        </p:txBody>
      </p:sp>
      <p:sp>
        <p:nvSpPr>
          <p:cNvPr id="15" name="TextBox 14">
            <a:extLst>
              <a:ext uri="{FF2B5EF4-FFF2-40B4-BE49-F238E27FC236}">
                <a16:creationId xmlns:a16="http://schemas.microsoft.com/office/drawing/2014/main" id="{627CB560-E809-4997-BEC4-0F3246B66214}"/>
              </a:ext>
            </a:extLst>
          </p:cNvPr>
          <p:cNvSpPr txBox="1"/>
          <p:nvPr/>
        </p:nvSpPr>
        <p:spPr>
          <a:xfrm>
            <a:off x="6739812" y="2586781"/>
            <a:ext cx="3656242" cy="978729"/>
          </a:xfrm>
          <a:prstGeom prst="rect">
            <a:avLst/>
          </a:prstGeom>
          <a:noFill/>
        </p:spPr>
        <p:txBody>
          <a:bodyPr wrap="square" rtlCol="0">
            <a:spAutoFit/>
          </a:bodyPr>
          <a:lstStyle/>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Unlimited storage, petabyte files</a:t>
            </a:r>
          </a:p>
          <a:p>
            <a:pPr marL="214313" indent="-214313" defTabSz="514350">
              <a:lnSpc>
                <a:spcPct val="90000"/>
              </a:lnSpc>
              <a:buFont typeface="Arial" panose="020B0604020202020204" pitchFamily="34" charset="0"/>
              <a:buChar char="•"/>
              <a:defRPr/>
            </a:pPr>
            <a:r>
              <a:rPr lang="en-US" sz="1600" b="1" dirty="0" err="1">
                <a:solidFill>
                  <a:srgbClr val="FF7100"/>
                </a:solidFill>
              </a:rPr>
              <a:t>WebHDFS</a:t>
            </a:r>
            <a:r>
              <a:rPr lang="en-US" sz="1600" dirty="0">
                <a:solidFill>
                  <a:schemeClr val="tx1">
                    <a:lumMod val="65000"/>
                    <a:lumOff val="35000"/>
                  </a:schemeClr>
                </a:solidFill>
              </a:rPr>
              <a:t>-compatible REST interface</a:t>
            </a:r>
          </a:p>
          <a:p>
            <a:pPr marL="214313" indent="-214313" defTabSz="514350">
              <a:lnSpc>
                <a:spcPct val="90000"/>
              </a:lnSpc>
              <a:buFont typeface="Arial" panose="020B0604020202020204" pitchFamily="34" charset="0"/>
              <a:buChar char="•"/>
              <a:defRPr/>
            </a:pPr>
            <a:r>
              <a:rPr lang="en-US" sz="1600" dirty="0">
                <a:solidFill>
                  <a:schemeClr val="tx1">
                    <a:lumMod val="65000"/>
                    <a:lumOff val="35000"/>
                  </a:schemeClr>
                </a:solidFill>
              </a:rPr>
              <a:t>Hadoop and big data optimizations</a:t>
            </a:r>
          </a:p>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Supports files and folders objects</a:t>
            </a:r>
          </a:p>
        </p:txBody>
      </p:sp>
      <p:grpSp>
        <p:nvGrpSpPr>
          <p:cNvPr id="20" name="Group 19">
            <a:extLst>
              <a:ext uri="{FF2B5EF4-FFF2-40B4-BE49-F238E27FC236}">
                <a16:creationId xmlns:a16="http://schemas.microsoft.com/office/drawing/2014/main" id="{97457345-33BA-4B7B-AB38-39EA7ECE4B9F}"/>
              </a:ext>
            </a:extLst>
          </p:cNvPr>
          <p:cNvGrpSpPr/>
          <p:nvPr/>
        </p:nvGrpSpPr>
        <p:grpSpPr>
          <a:xfrm>
            <a:off x="3175941" y="3939436"/>
            <a:ext cx="6386801" cy="1571517"/>
            <a:chOff x="2178492" y="3977563"/>
            <a:chExt cx="8515735" cy="2095356"/>
          </a:xfrm>
        </p:grpSpPr>
        <p:grpSp>
          <p:nvGrpSpPr>
            <p:cNvPr id="8" name="Group 7">
              <a:extLst>
                <a:ext uri="{FF2B5EF4-FFF2-40B4-BE49-F238E27FC236}">
                  <a16:creationId xmlns:a16="http://schemas.microsoft.com/office/drawing/2014/main" id="{28722FDF-669B-4EDD-822B-12CD041F5E12}"/>
                </a:ext>
              </a:extLst>
            </p:cNvPr>
            <p:cNvGrpSpPr/>
            <p:nvPr/>
          </p:nvGrpSpPr>
          <p:grpSpPr>
            <a:xfrm>
              <a:off x="3522371" y="4586015"/>
              <a:ext cx="7171856" cy="1486904"/>
              <a:chOff x="4885497" y="3995001"/>
              <a:chExt cx="7171856" cy="1486904"/>
            </a:xfrm>
          </p:grpSpPr>
          <p:grpSp>
            <p:nvGrpSpPr>
              <p:cNvPr id="12" name="Group 11">
                <a:extLst>
                  <a:ext uri="{FF2B5EF4-FFF2-40B4-BE49-F238E27FC236}">
                    <a16:creationId xmlns:a16="http://schemas.microsoft.com/office/drawing/2014/main" id="{E3E8C82B-AEB1-49C4-BB3C-2DA177E75A1B}"/>
                  </a:ext>
                </a:extLst>
              </p:cNvPr>
              <p:cNvGrpSpPr/>
              <p:nvPr/>
            </p:nvGrpSpPr>
            <p:grpSpPr>
              <a:xfrm>
                <a:off x="4885497" y="3995001"/>
                <a:ext cx="715203" cy="629218"/>
                <a:chOff x="7756950" y="2540789"/>
                <a:chExt cx="602491" cy="543277"/>
              </a:xfrm>
            </p:grpSpPr>
            <p:pic>
              <p:nvPicPr>
                <p:cNvPr id="9" name="Picture 8">
                  <a:extLst>
                    <a:ext uri="{FF2B5EF4-FFF2-40B4-BE49-F238E27FC236}">
                      <a16:creationId xmlns:a16="http://schemas.microsoft.com/office/drawing/2014/main" id="{A28DDC2B-1AAE-40FA-B3B3-BA44220B449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56950" y="2540789"/>
                  <a:ext cx="287361" cy="287361"/>
                </a:xfrm>
                <a:prstGeom prst="rect">
                  <a:avLst/>
                </a:prstGeom>
              </p:spPr>
            </p:pic>
            <p:pic>
              <p:nvPicPr>
                <p:cNvPr id="10" name="Picture 9">
                  <a:extLst>
                    <a:ext uri="{FF2B5EF4-FFF2-40B4-BE49-F238E27FC236}">
                      <a16:creationId xmlns:a16="http://schemas.microsoft.com/office/drawing/2014/main" id="{2A207CB6-4A11-43FF-A094-050FAAAC404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72079" y="2796704"/>
                  <a:ext cx="287362" cy="287362"/>
                </a:xfrm>
                <a:prstGeom prst="rect">
                  <a:avLst/>
                </a:prstGeom>
              </p:spPr>
            </p:pic>
            <p:cxnSp>
              <p:nvCxnSpPr>
                <p:cNvPr id="11" name="Straight Connector 10">
                  <a:extLst>
                    <a:ext uri="{FF2B5EF4-FFF2-40B4-BE49-F238E27FC236}">
                      <a16:creationId xmlns:a16="http://schemas.microsoft.com/office/drawing/2014/main" id="{14C5288E-2C8C-4EB2-9B2D-F2F83E54196C}"/>
                    </a:ext>
                  </a:extLst>
                </p:cNvPr>
                <p:cNvCxnSpPr/>
                <p:nvPr/>
              </p:nvCxnSpPr>
              <p:spPr>
                <a:xfrm flipV="1">
                  <a:off x="7789818" y="2684469"/>
                  <a:ext cx="425942" cy="255916"/>
                </a:xfrm>
                <a:prstGeom prst="line">
                  <a:avLst/>
                </a:prstGeom>
              </p:spPr>
              <p:style>
                <a:lnRef idx="1">
                  <a:schemeClr val="accent4"/>
                </a:lnRef>
                <a:fillRef idx="0">
                  <a:schemeClr val="accent4"/>
                </a:fillRef>
                <a:effectRef idx="0">
                  <a:schemeClr val="accent4"/>
                </a:effectRef>
                <a:fontRef idx="minor">
                  <a:schemeClr val="tx1"/>
                </a:fontRef>
              </p:style>
            </p:cxnSp>
          </p:grpSp>
          <p:sp>
            <p:nvSpPr>
              <p:cNvPr id="13" name="TextBox 12">
                <a:extLst>
                  <a:ext uri="{FF2B5EF4-FFF2-40B4-BE49-F238E27FC236}">
                    <a16:creationId xmlns:a16="http://schemas.microsoft.com/office/drawing/2014/main" id="{A447FF30-B279-465B-8B34-8C1B7C49C049}"/>
                  </a:ext>
                </a:extLst>
              </p:cNvPr>
              <p:cNvSpPr txBox="1"/>
              <p:nvPr/>
            </p:nvSpPr>
            <p:spPr>
              <a:xfrm>
                <a:off x="5633662" y="4080974"/>
                <a:ext cx="3963771" cy="400109"/>
              </a:xfrm>
              <a:prstGeom prst="rect">
                <a:avLst/>
              </a:prstGeom>
              <a:noFill/>
            </p:spPr>
            <p:txBody>
              <a:bodyPr wrap="square" rtlCol="0">
                <a:spAutoFit/>
              </a:bodyPr>
              <a:lstStyle/>
              <a:p>
                <a:pPr defTabSz="514350">
                  <a:lnSpc>
                    <a:spcPct val="90000"/>
                  </a:lnSpc>
                  <a:defRPr/>
                </a:pPr>
                <a:r>
                  <a:rPr lang="pl-PL" sz="1500" b="1" kern="0" dirty="0">
                    <a:solidFill>
                      <a:srgbClr val="FF7100"/>
                    </a:solidFill>
                  </a:rPr>
                  <a:t>Azure Data </a:t>
                </a:r>
                <a:r>
                  <a:rPr lang="en-GB" sz="1500" b="1" kern="0" dirty="0">
                    <a:solidFill>
                      <a:srgbClr val="FF7100"/>
                    </a:solidFill>
                  </a:rPr>
                  <a:t>Lake Storage  (Gen2)</a:t>
                </a:r>
                <a:endParaRPr lang="pl-PL" sz="1500" b="1" kern="0" dirty="0">
                  <a:solidFill>
                    <a:srgbClr val="FF7100"/>
                  </a:solidFill>
                </a:endParaRPr>
              </a:p>
            </p:txBody>
          </p:sp>
          <p:sp>
            <p:nvSpPr>
              <p:cNvPr id="14" name="Rectangle 13">
                <a:extLst>
                  <a:ext uri="{FF2B5EF4-FFF2-40B4-BE49-F238E27FC236}">
                    <a16:creationId xmlns:a16="http://schemas.microsoft.com/office/drawing/2014/main" id="{FEE72570-3365-499F-A0BE-068E49F63E42}"/>
                  </a:ext>
                </a:extLst>
              </p:cNvPr>
              <p:cNvSpPr/>
              <p:nvPr/>
            </p:nvSpPr>
            <p:spPr>
              <a:xfrm>
                <a:off x="5056056" y="4702205"/>
                <a:ext cx="7001297" cy="779700"/>
              </a:xfrm>
              <a:prstGeom prst="rect">
                <a:avLst/>
              </a:prstGeom>
            </p:spPr>
            <p:txBody>
              <a:bodyPr wrap="square">
                <a:spAutoFit/>
              </a:bodyPr>
              <a:lstStyle/>
              <a:p>
                <a:pPr marL="214313" indent="-214313">
                  <a:buFont typeface="Arial" panose="020B0604020202020204" pitchFamily="34" charset="0"/>
                  <a:buChar char="•"/>
                </a:pPr>
                <a:r>
                  <a:rPr lang="en-US" sz="1600" kern="0" dirty="0">
                    <a:solidFill>
                      <a:prstClr val="black">
                        <a:lumMod val="65000"/>
                        <a:lumOff val="35000"/>
                      </a:prstClr>
                    </a:solidFill>
                  </a:rPr>
                  <a:t>Multi-modal combining features from both of the above</a:t>
                </a:r>
              </a:p>
              <a:p>
                <a:pPr marL="214313" indent="-214313">
                  <a:buFont typeface="Arial" panose="020B0604020202020204" pitchFamily="34" charset="0"/>
                  <a:buChar char="•"/>
                </a:pPr>
                <a:r>
                  <a:rPr lang="en-US" sz="1600" kern="0" dirty="0">
                    <a:solidFill>
                      <a:prstClr val="black">
                        <a:lumMod val="65000"/>
                        <a:lumOff val="35000"/>
                      </a:prstClr>
                    </a:solidFill>
                  </a:rPr>
                  <a:t>Not a separate service: Azure Storage with new features</a:t>
                </a:r>
              </a:p>
            </p:txBody>
          </p:sp>
        </p:grpSp>
        <p:sp>
          <p:nvSpPr>
            <p:cNvPr id="18" name="Arrow: Bent 17">
              <a:extLst>
                <a:ext uri="{FF2B5EF4-FFF2-40B4-BE49-F238E27FC236}">
                  <a16:creationId xmlns:a16="http://schemas.microsoft.com/office/drawing/2014/main" id="{70C1B491-791B-4AFA-AE6A-B2FB796722C6}"/>
                </a:ext>
              </a:extLst>
            </p:cNvPr>
            <p:cNvSpPr/>
            <p:nvPr/>
          </p:nvSpPr>
          <p:spPr>
            <a:xfrm rot="10800000" flipH="1">
              <a:off x="2178492" y="3983013"/>
              <a:ext cx="917660" cy="1206003"/>
            </a:xfrm>
            <a:prstGeom prst="bentArrow">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pl-PL" sz="1350">
                <a:solidFill>
                  <a:schemeClr val="tx1"/>
                </a:solidFill>
              </a:endParaRPr>
            </a:p>
          </p:txBody>
        </p:sp>
        <p:sp>
          <p:nvSpPr>
            <p:cNvPr id="19" name="Arrow: Bent 18">
              <a:extLst>
                <a:ext uri="{FF2B5EF4-FFF2-40B4-BE49-F238E27FC236}">
                  <a16:creationId xmlns:a16="http://schemas.microsoft.com/office/drawing/2014/main" id="{AB82B112-88EF-4198-AF2C-9F41149A4AAB}"/>
                </a:ext>
              </a:extLst>
            </p:cNvPr>
            <p:cNvSpPr/>
            <p:nvPr/>
          </p:nvSpPr>
          <p:spPr>
            <a:xfrm rot="10800000">
              <a:off x="8871271" y="3977563"/>
              <a:ext cx="917660" cy="1206004"/>
            </a:xfrm>
            <a:prstGeom prst="bentArrow">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pl-PL" sz="1350">
                <a:solidFill>
                  <a:schemeClr val="tx1"/>
                </a:solidFill>
              </a:endParaRPr>
            </a:p>
          </p:txBody>
        </p:sp>
      </p:grpSp>
    </p:spTree>
    <p:extLst>
      <p:ext uri="{BB962C8B-B14F-4D97-AF65-F5344CB8AC3E}">
        <p14:creationId xmlns:p14="http://schemas.microsoft.com/office/powerpoint/2010/main" val="169866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en-GB" b="1" spc="-50" dirty="0">
                <a:solidFill>
                  <a:srgbClr val="FF5F00"/>
                </a:solidFill>
                <a:latin typeface="Calibri Light" panose="020F0302020204030204"/>
              </a:rPr>
              <a:t>Azure Data Lake Store (Gen1 &amp; Gen2)</a:t>
            </a:r>
            <a:endParaRPr lang="pl-PL" b="1" spc="-50" dirty="0">
              <a:solidFill>
                <a:srgbClr val="FF5F00"/>
              </a:solidFill>
              <a:latin typeface="Calibri Light" panose="020F0302020204030204"/>
            </a:endParaRPr>
          </a:p>
          <a:p>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3831818"/>
          </a:xfrm>
          <a:prstGeom prst="rect">
            <a:avLst/>
          </a:prstGeom>
        </p:spPr>
        <p:txBody>
          <a:bodyPr wrap="square">
            <a:spAutoFit/>
          </a:bodyPr>
          <a:lstStyle/>
          <a:p>
            <a:pPr indent="-285750">
              <a:spcBef>
                <a:spcPts val="600"/>
              </a:spcBef>
              <a:buFont typeface="Arial" panose="020B0604020202020204" pitchFamily="34" charset="0"/>
              <a:buChar char="•"/>
            </a:pPr>
            <a:r>
              <a:rPr lang="pl-PL" sz="2600" dirty="0">
                <a:solidFill>
                  <a:srgbClr val="465562"/>
                </a:solidFill>
                <a:latin typeface="Euphemia"/>
              </a:rPr>
              <a:t>Built for Hadoop</a:t>
            </a:r>
          </a:p>
          <a:p>
            <a:pPr indent="-285750">
              <a:spcBef>
                <a:spcPts val="600"/>
              </a:spcBef>
              <a:buFont typeface="Arial" panose="020B0604020202020204" pitchFamily="34" charset="0"/>
              <a:buChar char="•"/>
            </a:pPr>
            <a:r>
              <a:rPr lang="pl-PL" sz="2600" b="1" dirty="0">
                <a:solidFill>
                  <a:srgbClr val="FF5F00"/>
                </a:solidFill>
                <a:latin typeface="Euphemia"/>
              </a:rPr>
              <a:t>WebHDFS</a:t>
            </a:r>
            <a:r>
              <a:rPr lang="pl-PL" sz="2600" dirty="0">
                <a:solidFill>
                  <a:srgbClr val="465562"/>
                </a:solidFill>
                <a:latin typeface="Euphemia"/>
              </a:rPr>
              <a:t>-compatible </a:t>
            </a:r>
            <a:r>
              <a:rPr lang="pl-PL" sz="2600" b="1" dirty="0">
                <a:solidFill>
                  <a:srgbClr val="FF5F00"/>
                </a:solidFill>
                <a:latin typeface="Euphemia"/>
              </a:rPr>
              <a:t>REST</a:t>
            </a:r>
            <a:r>
              <a:rPr lang="pl-PL" sz="2600" dirty="0">
                <a:solidFill>
                  <a:srgbClr val="465562"/>
                </a:solidFill>
                <a:latin typeface="Euphemia"/>
              </a:rPr>
              <a:t> interface</a:t>
            </a:r>
          </a:p>
          <a:p>
            <a:pPr indent="-285750">
              <a:spcBef>
                <a:spcPts val="600"/>
              </a:spcBef>
              <a:buFont typeface="Arial" panose="020B0604020202020204" pitchFamily="34" charset="0"/>
              <a:buChar char="•"/>
            </a:pPr>
            <a:r>
              <a:rPr lang="pl-PL" sz="2600" dirty="0">
                <a:solidFill>
                  <a:srgbClr val="465562"/>
                </a:solidFill>
                <a:latin typeface="Euphemia"/>
              </a:rPr>
              <a:t>Unlimited storage, petabyte files</a:t>
            </a:r>
          </a:p>
          <a:p>
            <a:pPr indent="-285750">
              <a:spcBef>
                <a:spcPts val="600"/>
              </a:spcBef>
              <a:buFont typeface="Arial" panose="020B0604020202020204" pitchFamily="34" charset="0"/>
              <a:buChar char="•"/>
            </a:pPr>
            <a:r>
              <a:rPr lang="pl-PL" sz="2600" dirty="0">
                <a:solidFill>
                  <a:srgbClr val="465562"/>
                </a:solidFill>
                <a:latin typeface="Euphemia"/>
              </a:rPr>
              <a:t>Highly-available and secure</a:t>
            </a:r>
          </a:p>
          <a:p>
            <a:pPr indent="-285750">
              <a:spcBef>
                <a:spcPts val="600"/>
              </a:spcBef>
              <a:buFont typeface="Arial" panose="020B0604020202020204" pitchFamily="34" charset="0"/>
              <a:buChar char="•"/>
            </a:pPr>
            <a:r>
              <a:rPr lang="pl-PL" sz="2600" dirty="0">
                <a:solidFill>
                  <a:srgbClr val="465562"/>
                </a:solidFill>
                <a:latin typeface="Euphemia"/>
              </a:rPr>
              <a:t>Supports files and folders objects</a:t>
            </a:r>
          </a:p>
          <a:p>
            <a:pPr indent="-285750">
              <a:spcBef>
                <a:spcPts val="600"/>
              </a:spcBef>
              <a:buFont typeface="Arial" panose="020B0604020202020204" pitchFamily="34" charset="0"/>
              <a:buChar char="•"/>
            </a:pPr>
            <a:r>
              <a:rPr lang="pl-PL" sz="2600" dirty="0">
                <a:solidFill>
                  <a:srgbClr val="465562"/>
                </a:solidFill>
                <a:latin typeface="Euphemia"/>
              </a:rPr>
              <a:t>Files are split apart into </a:t>
            </a:r>
            <a:r>
              <a:rPr lang="pl-PL" sz="2600" b="1" dirty="0">
                <a:solidFill>
                  <a:srgbClr val="FF5F00"/>
                </a:solidFill>
                <a:latin typeface="Euphemia"/>
              </a:rPr>
              <a:t>Extents</a:t>
            </a:r>
            <a:r>
              <a:rPr lang="pl-PL" sz="2600" b="1" dirty="0">
                <a:solidFill>
                  <a:srgbClr val="EF942F"/>
                </a:solidFill>
                <a:latin typeface="Euphemia"/>
              </a:rPr>
              <a:t> </a:t>
            </a:r>
            <a:r>
              <a:rPr lang="pl-PL" sz="2600" dirty="0">
                <a:solidFill>
                  <a:srgbClr val="465562"/>
                </a:solidFill>
                <a:latin typeface="Euphemia"/>
              </a:rPr>
              <a:t>(250 MB)</a:t>
            </a:r>
          </a:p>
          <a:p>
            <a:pPr indent="-285750">
              <a:spcBef>
                <a:spcPts val="600"/>
              </a:spcBef>
              <a:buFont typeface="Arial" panose="020B0604020202020204" pitchFamily="34" charset="0"/>
              <a:buChar char="•"/>
            </a:pPr>
            <a:r>
              <a:rPr lang="pl-PL" sz="2600" dirty="0">
                <a:solidFill>
                  <a:srgbClr val="465562"/>
                </a:solidFill>
                <a:latin typeface="Euphemia"/>
              </a:rPr>
              <a:t>For availability and reliability, extents are replicated (3 copies).</a:t>
            </a:r>
          </a:p>
          <a:p>
            <a:pPr indent="-285750">
              <a:spcBef>
                <a:spcPts val="600"/>
              </a:spcBef>
              <a:buFont typeface="Arial" panose="020B0604020202020204" pitchFamily="34" charset="0"/>
              <a:buChar char="•"/>
            </a:pPr>
            <a:r>
              <a:rPr lang="pl-PL" sz="2600" dirty="0">
                <a:solidFill>
                  <a:srgbClr val="465562"/>
                </a:solidFill>
                <a:latin typeface="Euphemia"/>
              </a:rPr>
              <a:t>Enables: </a:t>
            </a:r>
            <a:r>
              <a:rPr lang="pl-PL" sz="2600" dirty="0">
                <a:solidFill>
                  <a:srgbClr val="FF5F00"/>
                </a:solidFill>
                <a:latin typeface="Euphemia"/>
              </a:rPr>
              <a:t>Parallel read </a:t>
            </a:r>
            <a:r>
              <a:rPr lang="pl-PL" sz="2600" dirty="0">
                <a:solidFill>
                  <a:srgbClr val="465562"/>
                </a:solidFill>
                <a:latin typeface="Euphemia"/>
              </a:rPr>
              <a:t>and </a:t>
            </a:r>
            <a:r>
              <a:rPr lang="pl-PL" sz="2600" dirty="0">
                <a:solidFill>
                  <a:srgbClr val="FF5F00"/>
                </a:solidFill>
                <a:latin typeface="Euphemia"/>
              </a:rPr>
              <a:t>Parallel write</a:t>
            </a:r>
          </a:p>
        </p:txBody>
      </p:sp>
    </p:spTree>
    <p:extLst>
      <p:ext uri="{BB962C8B-B14F-4D97-AF65-F5344CB8AC3E}">
        <p14:creationId xmlns:p14="http://schemas.microsoft.com/office/powerpoint/2010/main" val="3570794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 name="Picture 377">
            <a:extLst>
              <a:ext uri="{FF2B5EF4-FFF2-40B4-BE49-F238E27FC236}">
                <a16:creationId xmlns:a16="http://schemas.microsoft.com/office/drawing/2014/main" id="{4485DC72-8AA1-4B6F-848E-D253D0E379B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96935" y="2365993"/>
            <a:ext cx="1940712" cy="1940712"/>
          </a:xfrm>
          <a:prstGeom prst="rect">
            <a:avLst/>
          </a:prstGeom>
        </p:spPr>
      </p:pic>
      <p:pic>
        <p:nvPicPr>
          <p:cNvPr id="379" name="Picture 378">
            <a:extLst>
              <a:ext uri="{FF2B5EF4-FFF2-40B4-BE49-F238E27FC236}">
                <a16:creationId xmlns:a16="http://schemas.microsoft.com/office/drawing/2014/main" id="{99656EA4-DA12-4DE7-AE1A-F3D290B789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65839" y="2314000"/>
            <a:ext cx="2044698" cy="2044698"/>
          </a:xfrm>
          <a:prstGeom prst="rect">
            <a:avLst/>
          </a:prstGeom>
        </p:spPr>
      </p:pic>
      <p:sp>
        <p:nvSpPr>
          <p:cNvPr id="380" name="TextBox 379">
            <a:extLst>
              <a:ext uri="{FF2B5EF4-FFF2-40B4-BE49-F238E27FC236}">
                <a16:creationId xmlns:a16="http://schemas.microsoft.com/office/drawing/2014/main" id="{D774774F-DD91-464B-B131-E6CC4BCE82B0}"/>
              </a:ext>
            </a:extLst>
          </p:cNvPr>
          <p:cNvSpPr txBox="1"/>
          <p:nvPr/>
        </p:nvSpPr>
        <p:spPr>
          <a:xfrm>
            <a:off x="1963349" y="4538852"/>
            <a:ext cx="1271310" cy="369332"/>
          </a:xfrm>
          <a:prstGeom prst="rect">
            <a:avLst/>
          </a:prstGeom>
          <a:noFill/>
        </p:spPr>
        <p:txBody>
          <a:bodyPr wrap="none" rtlCol="0">
            <a:spAutoFit/>
          </a:bodyPr>
          <a:lstStyle/>
          <a:p>
            <a:pPr>
              <a:lnSpc>
                <a:spcPct val="90000"/>
              </a:lnSpc>
            </a:pPr>
            <a:r>
              <a:rPr lang="pl-PL" sz="2000" b="1" dirty="0">
                <a:solidFill>
                  <a:schemeClr val="tx1">
                    <a:lumMod val="65000"/>
                    <a:lumOff val="35000"/>
                  </a:schemeClr>
                </a:solidFill>
              </a:rPr>
              <a:t>Event Hub</a:t>
            </a:r>
          </a:p>
        </p:txBody>
      </p:sp>
      <p:sp>
        <p:nvSpPr>
          <p:cNvPr id="381" name="TextBox 380">
            <a:extLst>
              <a:ext uri="{FF2B5EF4-FFF2-40B4-BE49-F238E27FC236}">
                <a16:creationId xmlns:a16="http://schemas.microsoft.com/office/drawing/2014/main" id="{B7ACF0CE-FFD3-4CAD-BBB0-C18179A41FFF}"/>
              </a:ext>
            </a:extLst>
          </p:cNvPr>
          <p:cNvSpPr txBox="1"/>
          <p:nvPr/>
        </p:nvSpPr>
        <p:spPr>
          <a:xfrm>
            <a:off x="5678648" y="4483452"/>
            <a:ext cx="1176925" cy="424732"/>
          </a:xfrm>
          <a:prstGeom prst="rect">
            <a:avLst/>
          </a:prstGeom>
          <a:noFill/>
        </p:spPr>
        <p:txBody>
          <a:bodyPr wrap="none" rtlCol="0">
            <a:spAutoFit/>
          </a:bodyPr>
          <a:lstStyle/>
          <a:p>
            <a:pPr>
              <a:lnSpc>
                <a:spcPct val="90000"/>
              </a:lnSpc>
            </a:pPr>
            <a:r>
              <a:rPr lang="pl-PL" sz="2400" b="1" dirty="0">
                <a:solidFill>
                  <a:schemeClr val="tx1">
                    <a:lumMod val="65000"/>
                    <a:lumOff val="35000"/>
                  </a:schemeClr>
                </a:solidFill>
              </a:rPr>
              <a:t>IoT Hub</a:t>
            </a:r>
          </a:p>
        </p:txBody>
      </p:sp>
      <p:pic>
        <p:nvPicPr>
          <p:cNvPr id="4098" name="Picture 2" descr="Znalezione obrazy dla zapytania kafka">
            <a:extLst>
              <a:ext uri="{FF2B5EF4-FFF2-40B4-BE49-F238E27FC236}">
                <a16:creationId xmlns:a16="http://schemas.microsoft.com/office/drawing/2014/main" id="{FBBE2562-5CA4-4EAE-9254-C1A61A4E31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72381" y="2243648"/>
            <a:ext cx="2532687" cy="2532687"/>
          </a:xfrm>
          <a:prstGeom prst="rect">
            <a:avLst/>
          </a:prstGeom>
          <a:noFill/>
          <a:extLst>
            <a:ext uri="{909E8E84-426E-40DD-AFC4-6F175D3DCCD1}">
              <a14:hiddenFill xmlns:a14="http://schemas.microsoft.com/office/drawing/2010/main">
                <a:solidFill>
                  <a:srgbClr val="FFFFFF"/>
                </a:solidFill>
              </a14:hiddenFill>
            </a:ext>
          </a:extLst>
        </p:spPr>
      </p:pic>
      <p:sp>
        <p:nvSpPr>
          <p:cNvPr id="383" name="Text Placeholder 1">
            <a:extLst>
              <a:ext uri="{FF2B5EF4-FFF2-40B4-BE49-F238E27FC236}">
                <a16:creationId xmlns:a16="http://schemas.microsoft.com/office/drawing/2014/main" id="{32B19878-99EC-4B13-A326-0AF0636D404C}"/>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a:solidFill>
                  <a:srgbClr val="FF5F00"/>
                </a:solidFill>
                <a:latin typeface="Calibri Light" panose="020F0302020204030204"/>
                <a:ea typeface="+mj-ea"/>
                <a:cs typeface="+mj-cs"/>
              </a:rPr>
              <a:t>Ingest of streaming data </a:t>
            </a:r>
            <a:br>
              <a:rPr lang="pl-PL" sz="4800" dirty="0"/>
            </a:br>
            <a:endParaRPr lang="pl-PL" sz="4800" b="1" spc="-50" dirty="0">
              <a:solidFill>
                <a:srgbClr val="FF5F00"/>
              </a:solidFill>
              <a:latin typeface="Calibri Light" panose="020F0302020204030204"/>
              <a:ea typeface="+mj-ea"/>
              <a:cs typeface="+mj-cs"/>
            </a:endParaRPr>
          </a:p>
        </p:txBody>
      </p:sp>
      <p:pic>
        <p:nvPicPr>
          <p:cNvPr id="385" name="Picture 384">
            <a:extLst>
              <a:ext uri="{FF2B5EF4-FFF2-40B4-BE49-F238E27FC236}">
                <a16:creationId xmlns:a16="http://schemas.microsoft.com/office/drawing/2014/main" id="{1A184950-6C8C-4395-8242-7AB383676DB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263924" y="2484388"/>
            <a:ext cx="667203" cy="677622"/>
          </a:xfrm>
          <a:prstGeom prst="rect">
            <a:avLst/>
          </a:prstGeom>
        </p:spPr>
      </p:pic>
    </p:spTree>
    <p:extLst>
      <p:ext uri="{BB962C8B-B14F-4D97-AF65-F5344CB8AC3E}">
        <p14:creationId xmlns:p14="http://schemas.microsoft.com/office/powerpoint/2010/main" val="15116489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647C04-AFF7-47AA-891C-0DF19B7A5F93}"/>
              </a:ext>
            </a:extLst>
          </p:cNvPr>
          <p:cNvSpPr txBox="1">
            <a:spLocks/>
          </p:cNvSpPr>
          <p:nvPr/>
        </p:nvSpPr>
        <p:spPr>
          <a:xfrm>
            <a:off x="1451794" y="2069603"/>
            <a:ext cx="10206806" cy="22105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pl-PL" sz="2000" b="1" dirty="0">
                <a:solidFill>
                  <a:srgbClr val="FF5F00"/>
                </a:solidFill>
              </a:rPr>
              <a:t>Azure Event Hub</a:t>
            </a:r>
            <a:r>
              <a:rPr lang="en-GB" sz="2000" b="1" dirty="0">
                <a:solidFill>
                  <a:srgbClr val="FF5F00"/>
                </a:solidFill>
              </a:rPr>
              <a:t> </a:t>
            </a:r>
            <a:r>
              <a:rPr lang="en-US" sz="2000" dirty="0">
                <a:solidFill>
                  <a:schemeClr val="tx1">
                    <a:lumMod val="65000"/>
                    <a:lumOff val="35000"/>
                  </a:schemeClr>
                </a:solidFill>
              </a:rPr>
              <a:t>is a highly scalable data streaming platform and event ingestion service, capable of receiving and processing millions of events per second</a:t>
            </a:r>
          </a:p>
          <a:p>
            <a:r>
              <a:rPr lang="en-US" sz="2000" b="1" dirty="0">
                <a:solidFill>
                  <a:srgbClr val="FF5F00"/>
                </a:solidFill>
              </a:rPr>
              <a:t>Azure IoT Hub </a:t>
            </a:r>
            <a:r>
              <a:rPr lang="en-US" sz="2000" dirty="0">
                <a:solidFill>
                  <a:schemeClr val="tx1">
                    <a:lumMod val="65000"/>
                    <a:lumOff val="35000"/>
                  </a:schemeClr>
                </a:solidFill>
              </a:rPr>
              <a:t>is a fully managed service that enables reliable and secure bidirectional communications between millions of IoT devices and a solution back end</a:t>
            </a:r>
          </a:p>
          <a:p>
            <a:endParaRPr lang="en-US" dirty="0"/>
          </a:p>
          <a:p>
            <a:pPr marL="0" indent="0">
              <a:buNone/>
            </a:pPr>
            <a:endParaRPr lang="en-GB" dirty="0"/>
          </a:p>
        </p:txBody>
      </p:sp>
      <p:graphicFrame>
        <p:nvGraphicFramePr>
          <p:cNvPr id="4" name="Table 3">
            <a:extLst>
              <a:ext uri="{FF2B5EF4-FFF2-40B4-BE49-F238E27FC236}">
                <a16:creationId xmlns:a16="http://schemas.microsoft.com/office/drawing/2014/main" id="{24F3BDA0-3598-4BCD-AECC-07D4705CE10E}"/>
              </a:ext>
            </a:extLst>
          </p:cNvPr>
          <p:cNvGraphicFramePr>
            <a:graphicFrameLocks noGrp="1"/>
          </p:cNvGraphicFramePr>
          <p:nvPr>
            <p:extLst>
              <p:ext uri="{D42A27DB-BD31-4B8C-83A1-F6EECF244321}">
                <p14:modId xmlns:p14="http://schemas.microsoft.com/office/powerpoint/2010/main" val="4274610661"/>
              </p:ext>
            </p:extLst>
          </p:nvPr>
        </p:nvGraphicFramePr>
        <p:xfrm>
          <a:off x="1451794" y="3990340"/>
          <a:ext cx="10036906" cy="1925320"/>
        </p:xfrm>
        <a:graphic>
          <a:graphicData uri="http://schemas.openxmlformats.org/drawingml/2006/table">
            <a:tbl>
              <a:tblPr firstRow="1" bandRow="1">
                <a:tableStyleId>{5DA37D80-6434-44D0-A028-1B22A696006F}</a:tableStyleId>
              </a:tblPr>
              <a:tblGrid>
                <a:gridCol w="2565403">
                  <a:extLst>
                    <a:ext uri="{9D8B030D-6E8A-4147-A177-3AD203B41FA5}">
                      <a16:colId xmlns:a16="http://schemas.microsoft.com/office/drawing/2014/main" val="2928478661"/>
                    </a:ext>
                  </a:extLst>
                </a:gridCol>
                <a:gridCol w="3773488">
                  <a:extLst>
                    <a:ext uri="{9D8B030D-6E8A-4147-A177-3AD203B41FA5}">
                      <a16:colId xmlns:a16="http://schemas.microsoft.com/office/drawing/2014/main" val="1226372031"/>
                    </a:ext>
                  </a:extLst>
                </a:gridCol>
                <a:gridCol w="3698015">
                  <a:extLst>
                    <a:ext uri="{9D8B030D-6E8A-4147-A177-3AD203B41FA5}">
                      <a16:colId xmlns:a16="http://schemas.microsoft.com/office/drawing/2014/main" val="2484657297"/>
                    </a:ext>
                  </a:extLst>
                </a:gridCol>
              </a:tblGrid>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dirty="0"/>
                        <a:t>Area</a:t>
                      </a:r>
                      <a:endParaRPr lang="pl-PL" sz="1400" b="1" dirty="0">
                        <a:solidFill>
                          <a:schemeClr val="accent6">
                            <a:lumMod val="75000"/>
                          </a:schemeClr>
                        </a:solidFill>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u="none" strike="noStrike" kern="1200" baseline="0" dirty="0"/>
                        <a:t>IoT Hub</a:t>
                      </a:r>
                      <a:endParaRPr lang="pl-PL" sz="1400" b="1" dirty="0">
                        <a:solidFill>
                          <a:schemeClr val="accent6">
                            <a:lumMod val="75000"/>
                          </a:schemeClr>
                        </a:solidFill>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400" u="none" strike="noStrike" kern="1200" baseline="0" dirty="0"/>
                        <a:t>Event Hub</a:t>
                      </a:r>
                      <a:endParaRPr lang="pl-PL" sz="1400" b="1" dirty="0">
                        <a:solidFill>
                          <a:schemeClr val="accent6">
                            <a:lumMod val="75000"/>
                          </a:schemeClr>
                        </a:solidFill>
                      </a:endParaRPr>
                    </a:p>
                  </a:txBody>
                  <a:tcPr/>
                </a:tc>
                <a:extLst>
                  <a:ext uri="{0D108BD9-81ED-4DB2-BD59-A6C34878D82A}">
                    <a16:rowId xmlns:a16="http://schemas.microsoft.com/office/drawing/2014/main" val="2075755318"/>
                  </a:ext>
                </a:extLst>
              </a:tr>
              <a:tr h="370840">
                <a:tc>
                  <a:txBody>
                    <a:bodyPr/>
                    <a:lstStyle/>
                    <a:p>
                      <a:r>
                        <a:rPr lang="pl-PL" dirty="0"/>
                        <a:t>Device protocol support</a:t>
                      </a:r>
                      <a:endParaRPr lang="pl-PL" b="0" dirty="0">
                        <a:solidFill>
                          <a:schemeClr val="tx1">
                            <a:lumMod val="65000"/>
                            <a:lumOff val="35000"/>
                          </a:schemeClr>
                        </a:solidFill>
                      </a:endParaRPr>
                    </a:p>
                  </a:txBody>
                  <a:tcPr/>
                </a:tc>
                <a:tc>
                  <a:txBody>
                    <a:bodyPr/>
                    <a:lstStyle/>
                    <a:p>
                      <a:r>
                        <a:rPr lang="pl-PL" dirty="0"/>
                        <a:t>Supports MQTT, MQTT over WebSockets, AMQP, AMQP over WebSockets, and HTTPS. </a:t>
                      </a:r>
                      <a:endParaRPr lang="pl-PL" b="1" dirty="0">
                        <a:solidFill>
                          <a:schemeClr val="tx1">
                            <a:lumMod val="65000"/>
                            <a:lumOff val="35000"/>
                          </a:schemeClr>
                        </a:solidFill>
                      </a:endParaRPr>
                    </a:p>
                  </a:txBody>
                  <a:tcPr/>
                </a:tc>
                <a:tc>
                  <a:txBody>
                    <a:bodyPr/>
                    <a:lstStyle/>
                    <a:p>
                      <a:r>
                        <a:rPr lang="en-US" dirty="0"/>
                        <a:t>Supports AMQP, AMQP over </a:t>
                      </a:r>
                      <a:r>
                        <a:rPr lang="en-US" dirty="0" err="1"/>
                        <a:t>WebSockets</a:t>
                      </a:r>
                      <a:r>
                        <a:rPr lang="en-US" dirty="0"/>
                        <a:t>, and HTTPS.</a:t>
                      </a:r>
                      <a:endParaRPr lang="en-US" dirty="0">
                        <a:solidFill>
                          <a:schemeClr val="tx1">
                            <a:lumMod val="65000"/>
                            <a:lumOff val="35000"/>
                          </a:schemeClr>
                        </a:solidFill>
                      </a:endParaRPr>
                    </a:p>
                  </a:txBody>
                  <a:tcPr/>
                </a:tc>
                <a:extLst>
                  <a:ext uri="{0D108BD9-81ED-4DB2-BD59-A6C34878D82A}">
                    <a16:rowId xmlns:a16="http://schemas.microsoft.com/office/drawing/2014/main" val="3154437932"/>
                  </a:ext>
                </a:extLst>
              </a:tr>
              <a:tr h="370840">
                <a:tc>
                  <a:txBody>
                    <a:bodyPr/>
                    <a:lstStyle/>
                    <a:p>
                      <a:r>
                        <a:rPr lang="pl-PL" dirty="0"/>
                        <a:t>Device state information</a:t>
                      </a:r>
                      <a:endParaRPr lang="pl-PL" b="0" dirty="0">
                        <a:solidFill>
                          <a:schemeClr val="tx1">
                            <a:lumMod val="65000"/>
                            <a:lumOff val="35000"/>
                          </a:schemeClr>
                        </a:solidFill>
                      </a:endParaRPr>
                    </a:p>
                  </a:txBody>
                  <a:tcPr/>
                </a:tc>
                <a:tc>
                  <a:txBody>
                    <a:bodyPr/>
                    <a:lstStyle/>
                    <a:p>
                      <a:r>
                        <a:rPr lang="en-US" dirty="0"/>
                        <a:t>Device twins can store and query device state information.</a:t>
                      </a:r>
                      <a:endParaRPr lang="pl-PL" b="1" dirty="0">
                        <a:solidFill>
                          <a:schemeClr val="tx1">
                            <a:lumMod val="65000"/>
                            <a:lumOff val="35000"/>
                          </a:schemeClr>
                        </a:solidFill>
                      </a:endParaRPr>
                    </a:p>
                  </a:txBody>
                  <a:tcPr/>
                </a:tc>
                <a:tc>
                  <a:txBody>
                    <a:bodyPr/>
                    <a:lstStyle/>
                    <a:p>
                      <a:r>
                        <a:rPr lang="en-US" dirty="0"/>
                        <a:t>No device state information can be stored</a:t>
                      </a:r>
                      <a:endParaRPr lang="pl-PL" dirty="0">
                        <a:solidFill>
                          <a:schemeClr val="tx1">
                            <a:lumMod val="65000"/>
                            <a:lumOff val="35000"/>
                          </a:schemeClr>
                        </a:solidFill>
                      </a:endParaRPr>
                    </a:p>
                  </a:txBody>
                  <a:tcPr/>
                </a:tc>
                <a:extLst>
                  <a:ext uri="{0D108BD9-81ED-4DB2-BD59-A6C34878D82A}">
                    <a16:rowId xmlns:a16="http://schemas.microsoft.com/office/drawing/2014/main" val="117237296"/>
                  </a:ext>
                </a:extLst>
              </a:tr>
            </a:tbl>
          </a:graphicData>
        </a:graphic>
      </p:graphicFrame>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Event Hub vs IoT Hub</a:t>
            </a:r>
            <a:r>
              <a:rPr lang="pl-PL" sz="4800" b="1" spc="-50" dirty="0">
                <a:solidFill>
                  <a:srgbClr val="FF5F00"/>
                </a:solidFill>
                <a:latin typeface="Calibri Light" panose="020F0302020204030204"/>
                <a:ea typeface="+mj-ea"/>
                <a:cs typeface="+mj-cs"/>
              </a:rPr>
              <a:t> </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17239826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Event Hub vs IoT Hub</a:t>
            </a:r>
            <a:r>
              <a:rPr lang="pl-PL" sz="4800" b="1" spc="-50" dirty="0">
                <a:solidFill>
                  <a:srgbClr val="FF5F00"/>
                </a:solidFill>
                <a:latin typeface="Calibri Light" panose="020F0302020204030204"/>
                <a:ea typeface="+mj-ea"/>
                <a:cs typeface="+mj-cs"/>
              </a:rPr>
              <a:t> </a:t>
            </a:r>
            <a:br>
              <a:rPr lang="pl-PL" sz="4800" dirty="0"/>
            </a:br>
            <a:endParaRPr lang="pl-PL" sz="4800" b="1" spc="-50" dirty="0">
              <a:solidFill>
                <a:srgbClr val="FF5F00"/>
              </a:solidFill>
              <a:latin typeface="Calibri Light" panose="020F0302020204030204"/>
              <a:ea typeface="+mj-ea"/>
              <a:cs typeface="+mj-cs"/>
            </a:endParaRPr>
          </a:p>
        </p:txBody>
      </p:sp>
      <p:pic>
        <p:nvPicPr>
          <p:cNvPr id="5122" name="Picture 2" descr="Znalezione obrazy dla zapytania event hub partitions">
            <a:extLst>
              <a:ext uri="{FF2B5EF4-FFF2-40B4-BE49-F238E27FC236}">
                <a16:creationId xmlns:a16="http://schemas.microsoft.com/office/drawing/2014/main" id="{0AC53B4B-B43E-432B-BCD9-556817F1FB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2473" y="1747838"/>
            <a:ext cx="5867400" cy="41433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480166C-326E-4666-A726-D3600E4102C7}"/>
              </a:ext>
            </a:extLst>
          </p:cNvPr>
          <p:cNvSpPr txBox="1"/>
          <p:nvPr/>
        </p:nvSpPr>
        <p:spPr>
          <a:xfrm>
            <a:off x="1144493" y="1959451"/>
            <a:ext cx="3799758" cy="978729"/>
          </a:xfrm>
          <a:prstGeom prst="rect">
            <a:avLst/>
          </a:prstGeom>
          <a:noFill/>
        </p:spPr>
        <p:txBody>
          <a:bodyPr wrap="none" rtlCol="0">
            <a:spAutoFit/>
          </a:bodyPr>
          <a:lstStyle/>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General purpose object store </a:t>
            </a:r>
          </a:p>
          <a:p>
            <a:pPr marL="214313" indent="-214313" defTabSz="514350">
              <a:lnSpc>
                <a:spcPct val="90000"/>
              </a:lnSpc>
              <a:buFont typeface="Arial" panose="020B0604020202020204" pitchFamily="34" charset="0"/>
              <a:buChar char="•"/>
              <a:defRPr/>
            </a:pPr>
            <a:r>
              <a:rPr lang="en-US" sz="1600" dirty="0">
                <a:solidFill>
                  <a:schemeClr val="tx1">
                    <a:lumMod val="65000"/>
                    <a:lumOff val="35000"/>
                  </a:schemeClr>
                </a:solidFill>
              </a:rPr>
              <a:t>Object store with flat namespace</a:t>
            </a:r>
            <a:endParaRPr lang="en-US"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pl-PL" sz="1600" kern="0" dirty="0">
                <a:solidFill>
                  <a:prstClr val="black">
                    <a:lumMod val="65000"/>
                    <a:lumOff val="35000"/>
                  </a:prstClr>
                </a:solidFill>
              </a:rPr>
              <a:t>Hot/cold/archive tiers</a:t>
            </a:r>
            <a:endParaRPr lang="en-GB" sz="1600" kern="0" dirty="0">
              <a:solidFill>
                <a:prstClr val="black">
                  <a:lumMod val="65000"/>
                  <a:lumOff val="35000"/>
                </a:prstClr>
              </a:solidFill>
            </a:endParaRPr>
          </a:p>
          <a:p>
            <a:pPr marL="214313" indent="-214313" defTabSz="514350">
              <a:lnSpc>
                <a:spcPct val="90000"/>
              </a:lnSpc>
              <a:buFont typeface="Arial" panose="020B0604020202020204" pitchFamily="34" charset="0"/>
              <a:buChar char="•"/>
              <a:defRPr/>
            </a:pPr>
            <a:r>
              <a:rPr lang="en-US" sz="1600" kern="0" dirty="0">
                <a:solidFill>
                  <a:prstClr val="black">
                    <a:lumMod val="65000"/>
                    <a:lumOff val="35000"/>
                  </a:prstClr>
                </a:solidFill>
              </a:rPr>
              <a:t>Data replication and redundancy options</a:t>
            </a:r>
            <a:endParaRPr lang="pl-PL" sz="1600" kern="0" dirty="0">
              <a:solidFill>
                <a:prstClr val="black">
                  <a:lumMod val="65000"/>
                  <a:lumOff val="35000"/>
                </a:prstClr>
              </a:solidFill>
            </a:endParaRPr>
          </a:p>
        </p:txBody>
      </p:sp>
    </p:spTree>
    <p:extLst>
      <p:ext uri="{BB962C8B-B14F-4D97-AF65-F5344CB8AC3E}">
        <p14:creationId xmlns:p14="http://schemas.microsoft.com/office/powerpoint/2010/main" val="41289175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20DB88-0592-46E2-BE5E-DE4F15912D58}"/>
              </a:ext>
            </a:extLst>
          </p:cNvPr>
          <p:cNvSpPr>
            <a:spLocks noGrp="1"/>
          </p:cNvSpPr>
          <p:nvPr>
            <p:ph type="body" sz="quarter" idx="13"/>
          </p:nvPr>
        </p:nvSpPr>
        <p:spPr>
          <a:xfrm>
            <a:off x="792127" y="857465"/>
            <a:ext cx="10619108" cy="957299"/>
          </a:xfrm>
        </p:spPr>
        <p:txBody>
          <a:bodyPr/>
          <a:lstStyle/>
          <a:p>
            <a:r>
              <a:rPr lang="pl-PL" sz="4800" b="1" spc="-50" dirty="0" err="1">
                <a:solidFill>
                  <a:srgbClr val="FF5F00"/>
                </a:solidFill>
                <a:latin typeface="Calibri Light" panose="020F0302020204030204"/>
              </a:rPr>
              <a:t>Batch</a:t>
            </a:r>
            <a:r>
              <a:rPr lang="pl-PL" sz="4800" b="1" spc="-50" dirty="0">
                <a:solidFill>
                  <a:srgbClr val="FF5F00"/>
                </a:solidFill>
                <a:latin typeface="Calibri Light" panose="020F0302020204030204"/>
              </a:rPr>
              <a:t> </a:t>
            </a:r>
            <a:r>
              <a:rPr lang="pl-PL" sz="4800" b="1" spc="-50" dirty="0" err="1">
                <a:solidFill>
                  <a:srgbClr val="FF5F00"/>
                </a:solidFill>
                <a:latin typeface="Calibri Light" panose="020F0302020204030204"/>
              </a:rPr>
              <a:t>processing</a:t>
            </a:r>
            <a:r>
              <a:rPr lang="pl-PL" sz="4800" b="1" spc="-50" dirty="0">
                <a:solidFill>
                  <a:srgbClr val="FF5F00"/>
                </a:solidFill>
                <a:latin typeface="Calibri Light" panose="020F0302020204030204"/>
              </a:rPr>
              <a:t> vs. Real </a:t>
            </a:r>
            <a:r>
              <a:rPr lang="pl-PL" sz="4800" b="1" spc="-50" dirty="0" err="1">
                <a:solidFill>
                  <a:srgbClr val="FF5F00"/>
                </a:solidFill>
                <a:latin typeface="Calibri Light" panose="020F0302020204030204"/>
              </a:rPr>
              <a:t>time</a:t>
            </a:r>
            <a:r>
              <a:rPr lang="pl-PL" sz="4800" b="1" spc="-50" dirty="0">
                <a:solidFill>
                  <a:srgbClr val="FF5F00"/>
                </a:solidFill>
                <a:latin typeface="Calibri Light" panose="020F0302020204030204"/>
              </a:rPr>
              <a:t> </a:t>
            </a:r>
            <a:r>
              <a:rPr lang="pl-PL" sz="4800" b="1" spc="-50" dirty="0" err="1">
                <a:solidFill>
                  <a:srgbClr val="FF5F00"/>
                </a:solidFill>
                <a:latin typeface="Calibri Light" panose="020F0302020204030204"/>
              </a:rPr>
              <a:t>processing</a:t>
            </a:r>
            <a:endParaRPr lang="pl-PL" sz="4800" b="1" spc="-50" dirty="0">
              <a:solidFill>
                <a:srgbClr val="FF5F00"/>
              </a:solidFill>
              <a:latin typeface="Calibri Light" panose="020F0302020204030204"/>
            </a:endParaRPr>
          </a:p>
        </p:txBody>
      </p:sp>
      <p:sp>
        <p:nvSpPr>
          <p:cNvPr id="4" name="Content Placeholder 6">
            <a:extLst>
              <a:ext uri="{FF2B5EF4-FFF2-40B4-BE49-F238E27FC236}">
                <a16:creationId xmlns:a16="http://schemas.microsoft.com/office/drawing/2014/main" id="{64320040-6AAD-4E7E-A637-2D43A31F262A}"/>
              </a:ext>
            </a:extLst>
          </p:cNvPr>
          <p:cNvSpPr txBox="1">
            <a:spLocks/>
          </p:cNvSpPr>
          <p:nvPr/>
        </p:nvSpPr>
        <p:spPr>
          <a:xfrm>
            <a:off x="780765" y="1657083"/>
            <a:ext cx="11287590" cy="4867542"/>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lang="pl-PL" sz="3600" dirty="0" err="1">
                <a:solidFill>
                  <a:srgbClr val="FF5F00"/>
                </a:solidFill>
                <a:latin typeface="Euphemia"/>
              </a:rPr>
              <a:t>Batch</a:t>
            </a:r>
            <a:r>
              <a:rPr lang="pl-PL" sz="3600" dirty="0">
                <a:solidFill>
                  <a:srgbClr val="FF5F00"/>
                </a:solidFill>
                <a:latin typeface="Euphemia"/>
              </a:rPr>
              <a:t> </a:t>
            </a:r>
            <a:r>
              <a:rPr lang="pl-PL" sz="3600" dirty="0" err="1">
                <a:solidFill>
                  <a:srgbClr val="FF5F00"/>
                </a:solidFill>
                <a:latin typeface="Euphemia"/>
              </a:rPr>
              <a:t>processing</a:t>
            </a:r>
            <a:endParaRPr lang="en-GB" sz="4000" dirty="0">
              <a:solidFill>
                <a:schemeClr val="tx1">
                  <a:lumMod val="65000"/>
                  <a:lumOff val="35000"/>
                </a:schemeClr>
              </a:solidFill>
              <a:latin typeface="Euphemia"/>
            </a:endParaRPr>
          </a:p>
          <a:p>
            <a:pPr lvl="1">
              <a:buFont typeface="Arial" panose="020B0604020202020204" pitchFamily="34" charset="0"/>
              <a:buChar char="•"/>
            </a:pPr>
            <a:r>
              <a:rPr lang="pl-PL" sz="3600" dirty="0" err="1">
                <a:solidFill>
                  <a:schemeClr val="tx1">
                    <a:lumMod val="65000"/>
                    <a:lumOff val="35000"/>
                  </a:schemeClr>
                </a:solidFill>
                <a:latin typeface="Euphemia"/>
              </a:rPr>
              <a:t>Static</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Datasets</a:t>
            </a:r>
            <a:endParaRPr lang="en-GB" sz="3600" dirty="0">
              <a:solidFill>
                <a:schemeClr val="tx1">
                  <a:lumMod val="65000"/>
                  <a:lumOff val="35000"/>
                </a:schemeClr>
              </a:solidFill>
              <a:latin typeface="Euphemia"/>
            </a:endParaRPr>
          </a:p>
          <a:p>
            <a:pPr lvl="1">
              <a:buFont typeface="Arial" panose="020B0604020202020204" pitchFamily="34" charset="0"/>
              <a:buChar char="•"/>
            </a:pPr>
            <a:r>
              <a:rPr lang="pl-PL" sz="3600" dirty="0" err="1">
                <a:solidFill>
                  <a:schemeClr val="tx1">
                    <a:lumMod val="65000"/>
                    <a:lumOff val="35000"/>
                  </a:schemeClr>
                </a:solidFill>
                <a:latin typeface="Euphemia"/>
              </a:rPr>
              <a:t>Quering</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large</a:t>
            </a: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amount</a:t>
            </a:r>
            <a:r>
              <a:rPr lang="pl-PL" sz="3600" dirty="0">
                <a:solidFill>
                  <a:schemeClr val="tx1">
                    <a:lumMod val="65000"/>
                    <a:lumOff val="35000"/>
                  </a:schemeClr>
                </a:solidFill>
                <a:latin typeface="Euphemia"/>
              </a:rPr>
              <a:t> of data </a:t>
            </a:r>
            <a:r>
              <a:rPr lang="pl-PL" sz="3600" dirty="0" err="1">
                <a:solidFill>
                  <a:schemeClr val="tx1">
                    <a:lumMod val="65000"/>
                    <a:lumOff val="35000"/>
                  </a:schemeClr>
                </a:solidFill>
                <a:latin typeface="Euphemia"/>
              </a:rPr>
              <a:t>can</a:t>
            </a:r>
            <a:r>
              <a:rPr lang="pl-PL" sz="3600" dirty="0">
                <a:solidFill>
                  <a:schemeClr val="tx1">
                    <a:lumMod val="65000"/>
                    <a:lumOff val="35000"/>
                  </a:schemeClr>
                </a:solidFill>
                <a:latin typeface="Euphemia"/>
              </a:rPr>
              <a:t> be </a:t>
            </a:r>
            <a:r>
              <a:rPr lang="pl-PL" sz="3600" dirty="0" err="1">
                <a:solidFill>
                  <a:schemeClr val="tx1">
                    <a:lumMod val="65000"/>
                    <a:lumOff val="35000"/>
                  </a:schemeClr>
                </a:solidFill>
                <a:latin typeface="Euphemia"/>
              </a:rPr>
              <a:t>noneffective</a:t>
            </a:r>
            <a:endParaRPr lang="en-GB" sz="3600" dirty="0">
              <a:solidFill>
                <a:schemeClr val="tx1">
                  <a:lumMod val="65000"/>
                  <a:lumOff val="35000"/>
                </a:schemeClr>
              </a:solidFill>
              <a:latin typeface="Euphemia"/>
            </a:endParaRPr>
          </a:p>
          <a:p>
            <a:pPr>
              <a:buFont typeface="Arial" panose="020B0604020202020204" pitchFamily="34" charset="0"/>
              <a:buChar char="•"/>
            </a:pPr>
            <a:endParaRPr kumimoji="0" lang="pl-PL" sz="4000" i="0" u="none" strike="noStrike" kern="1200" cap="none" spc="0" normalizeH="0" baseline="0" noProof="0" dirty="0">
              <a:ln>
                <a:noFill/>
              </a:ln>
              <a:solidFill>
                <a:srgbClr val="FF5F00"/>
              </a:solidFill>
              <a:effectLst/>
              <a:uLnTx/>
              <a:uFillTx/>
              <a:latin typeface="Euphemia"/>
            </a:endParaRPr>
          </a:p>
          <a:p>
            <a:pPr>
              <a:buFont typeface="Arial" panose="020B0604020202020204" pitchFamily="34" charset="0"/>
              <a:buChar char="•"/>
            </a:pPr>
            <a:r>
              <a:rPr kumimoji="0" lang="pl-PL" sz="4000" i="0" u="none" strike="noStrike" kern="1200" cap="none" spc="0" normalizeH="0" baseline="0" noProof="0" dirty="0">
                <a:ln>
                  <a:noFill/>
                </a:ln>
                <a:solidFill>
                  <a:srgbClr val="FF5F00"/>
                </a:solidFill>
                <a:effectLst/>
                <a:uLnTx/>
                <a:uFillTx/>
                <a:latin typeface="Euphemia"/>
              </a:rPr>
              <a:t>Real </a:t>
            </a:r>
            <a:r>
              <a:rPr kumimoji="0" lang="pl-PL" sz="4000" i="0" u="none" strike="noStrike" kern="1200" cap="none" spc="0" normalizeH="0" baseline="0" noProof="0" dirty="0" err="1">
                <a:ln>
                  <a:noFill/>
                </a:ln>
                <a:solidFill>
                  <a:srgbClr val="FF5F00"/>
                </a:solidFill>
                <a:effectLst/>
                <a:uLnTx/>
                <a:uFillTx/>
                <a:latin typeface="Euphemia"/>
              </a:rPr>
              <a:t>time</a:t>
            </a:r>
            <a:r>
              <a:rPr kumimoji="0" lang="pl-PL" sz="4000" i="0" u="none" strike="noStrike" kern="1200" cap="none" spc="0" normalizeH="0" baseline="0" noProof="0" dirty="0">
                <a:ln>
                  <a:noFill/>
                </a:ln>
                <a:solidFill>
                  <a:srgbClr val="FF5F00"/>
                </a:solidFill>
                <a:effectLst/>
                <a:uLnTx/>
                <a:uFillTx/>
                <a:latin typeface="Euphemia"/>
              </a:rPr>
              <a:t> </a:t>
            </a:r>
            <a:r>
              <a:rPr kumimoji="0" lang="pl-PL" sz="4000" i="0" u="none" strike="noStrike" kern="1200" cap="none" spc="0" normalizeH="0" baseline="0" noProof="0" dirty="0" err="1">
                <a:ln>
                  <a:noFill/>
                </a:ln>
                <a:solidFill>
                  <a:srgbClr val="FF5F00"/>
                </a:solidFill>
                <a:effectLst/>
                <a:uLnTx/>
                <a:uFillTx/>
                <a:latin typeface="Euphemia"/>
              </a:rPr>
              <a:t>processing</a:t>
            </a:r>
            <a:endParaRPr kumimoji="0" lang="en-GB" sz="4000" i="0" u="none" strike="noStrike" kern="1200" cap="none" spc="0" normalizeH="0" noProof="0" dirty="0">
              <a:ln>
                <a:noFill/>
              </a:ln>
              <a:solidFill>
                <a:schemeClr val="tx1">
                  <a:lumMod val="65000"/>
                  <a:lumOff val="35000"/>
                </a:schemeClr>
              </a:solidFill>
              <a:effectLst/>
              <a:uLnTx/>
              <a:uFillTx/>
              <a:latin typeface="Euphemia"/>
            </a:endParaRPr>
          </a:p>
          <a:p>
            <a:pPr lvl="1">
              <a:buFont typeface="Arial" panose="020B0604020202020204" pitchFamily="34" charset="0"/>
              <a:buChar char="•"/>
            </a:pPr>
            <a:r>
              <a:rPr kumimoji="0" lang="en-GB" sz="4000" i="0" u="none" strike="noStrike" kern="1200" cap="none" spc="0" normalizeH="0" noProof="0" dirty="0">
                <a:ln>
                  <a:noFill/>
                </a:ln>
                <a:solidFill>
                  <a:schemeClr val="tx1">
                    <a:lumMod val="65000"/>
                    <a:lumOff val="35000"/>
                  </a:schemeClr>
                </a:solidFill>
                <a:effectLst/>
                <a:uLnTx/>
                <a:uFillTx/>
                <a:latin typeface="Euphemia"/>
              </a:rPr>
              <a:t> </a:t>
            </a:r>
            <a:r>
              <a:rPr lang="pl-PL" sz="3600" dirty="0" err="1">
                <a:solidFill>
                  <a:schemeClr val="tx1">
                    <a:lumMod val="65000"/>
                    <a:lumOff val="35000"/>
                  </a:schemeClr>
                </a:solidFill>
                <a:latin typeface="Euphemia"/>
              </a:rPr>
              <a:t>Dynamic</a:t>
            </a:r>
            <a:r>
              <a:rPr lang="pl-PL" sz="3600" dirty="0">
                <a:solidFill>
                  <a:schemeClr val="tx1">
                    <a:lumMod val="65000"/>
                    <a:lumOff val="35000"/>
                  </a:schemeClr>
                </a:solidFill>
                <a:latin typeface="Euphemia"/>
              </a:rPr>
              <a:t> and </a:t>
            </a:r>
            <a:r>
              <a:rPr lang="pl-PL" sz="3600" dirty="0" err="1">
                <a:solidFill>
                  <a:schemeClr val="tx1">
                    <a:lumMod val="65000"/>
                    <a:lumOff val="35000"/>
                  </a:schemeClr>
                </a:solidFill>
                <a:latin typeface="Euphemia"/>
              </a:rPr>
              <a:t>moving</a:t>
            </a:r>
            <a:r>
              <a:rPr lang="pl-PL" sz="3600" dirty="0">
                <a:solidFill>
                  <a:schemeClr val="tx1">
                    <a:lumMod val="65000"/>
                    <a:lumOff val="35000"/>
                  </a:schemeClr>
                </a:solidFill>
                <a:latin typeface="Euphemia"/>
              </a:rPr>
              <a:t> data</a:t>
            </a:r>
          </a:p>
          <a:p>
            <a:pPr lvl="1">
              <a:buFont typeface="Arial" panose="020B0604020202020204" pitchFamily="34" charset="0"/>
              <a:buChar char="•"/>
            </a:pPr>
            <a:r>
              <a:rPr lang="pl-PL" sz="3600" dirty="0">
                <a:solidFill>
                  <a:schemeClr val="tx1">
                    <a:lumMod val="65000"/>
                    <a:lumOff val="35000"/>
                  </a:schemeClr>
                </a:solidFill>
                <a:latin typeface="Euphemia"/>
              </a:rPr>
              <a:t> </a:t>
            </a:r>
            <a:r>
              <a:rPr lang="pl-PL" sz="3600" dirty="0" err="1">
                <a:solidFill>
                  <a:schemeClr val="tx1">
                    <a:lumMod val="65000"/>
                    <a:lumOff val="35000"/>
                  </a:schemeClr>
                </a:solidFill>
                <a:latin typeface="Euphemia"/>
              </a:rPr>
              <a:t>Unlimited</a:t>
            </a:r>
            <a:r>
              <a:rPr lang="pl-PL" sz="3600" dirty="0">
                <a:solidFill>
                  <a:schemeClr val="tx1">
                    <a:lumMod val="65000"/>
                    <a:lumOff val="35000"/>
                  </a:schemeClr>
                </a:solidFill>
                <a:latin typeface="Euphemia"/>
              </a:rPr>
              <a:t> data</a:t>
            </a:r>
            <a:endParaRPr lang="en-GB" sz="3600" dirty="0">
              <a:solidFill>
                <a:schemeClr val="tx1">
                  <a:lumMod val="65000"/>
                  <a:lumOff val="35000"/>
                </a:schemeClr>
              </a:solidFill>
              <a:latin typeface="Euphemia"/>
            </a:endParaRPr>
          </a:p>
          <a:p>
            <a:pPr lvl="1">
              <a:buFont typeface="Arial" panose="020B0604020202020204" pitchFamily="34" charset="0"/>
              <a:buChar char="•"/>
            </a:pPr>
            <a:r>
              <a:rPr lang="en-GB" sz="3600" dirty="0">
                <a:solidFill>
                  <a:schemeClr val="tx1">
                    <a:lumMod val="65000"/>
                    <a:lumOff val="35000"/>
                  </a:schemeClr>
                </a:solidFill>
                <a:latin typeface="Euphemia"/>
              </a:rPr>
              <a:t> 	</a:t>
            </a:r>
            <a:r>
              <a:rPr lang="pl-PL" sz="3600" dirty="0">
                <a:solidFill>
                  <a:schemeClr val="tx1">
                    <a:lumMod val="65000"/>
                    <a:lumOff val="35000"/>
                  </a:schemeClr>
                </a:solidFill>
                <a:latin typeface="Euphemia"/>
              </a:rPr>
              <a:t>Fast In/Fast Out</a:t>
            </a:r>
            <a:endParaRPr lang="en-GB" sz="3600" dirty="0">
              <a:solidFill>
                <a:schemeClr val="tx1">
                  <a:lumMod val="65000"/>
                  <a:lumOff val="35000"/>
                </a:schemeClr>
              </a:solidFill>
              <a:latin typeface="Euphemia"/>
            </a:endParaRPr>
          </a:p>
          <a:p>
            <a:pPr>
              <a:buFont typeface="Arial" panose="020B0604020202020204" pitchFamily="34" charset="0"/>
              <a:buChar char="•"/>
            </a:pPr>
            <a:endParaRPr kumimoji="0" lang="en-GB" sz="4800" b="1" i="0" u="none" strike="noStrike" kern="1200" cap="none" spc="0" normalizeH="0" baseline="0" noProof="0" dirty="0">
              <a:ln>
                <a:noFill/>
              </a:ln>
              <a:solidFill>
                <a:schemeClr val="tx1">
                  <a:lumMod val="65000"/>
                  <a:lumOff val="35000"/>
                </a:schemeClr>
              </a:solidFill>
              <a:effectLst/>
              <a:uLnTx/>
              <a:uFillTx/>
              <a:latin typeface="Euphemia"/>
            </a:endParaRPr>
          </a:p>
        </p:txBody>
      </p:sp>
    </p:spTree>
    <p:extLst>
      <p:ext uri="{BB962C8B-B14F-4D97-AF65-F5344CB8AC3E}">
        <p14:creationId xmlns:p14="http://schemas.microsoft.com/office/powerpoint/2010/main" val="25696315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en-GB" sz="4800" b="1" spc="-50" dirty="0">
                <a:solidFill>
                  <a:srgbClr val="FF5F00"/>
                </a:solidFill>
                <a:latin typeface="Calibri Light" panose="020F0302020204030204"/>
              </a:rPr>
              <a:t>Azure </a:t>
            </a:r>
            <a:r>
              <a:rPr lang="pl-PL" sz="4800" b="1" spc="-50" dirty="0" err="1">
                <a:solidFill>
                  <a:srgbClr val="FF5F00"/>
                </a:solidFill>
                <a:latin typeface="Calibri Light" panose="020F0302020204030204"/>
              </a:rPr>
              <a:t>Stream</a:t>
            </a:r>
            <a:r>
              <a:rPr lang="pl-PL" sz="4800" b="1" spc="-50" dirty="0">
                <a:solidFill>
                  <a:srgbClr val="FF5F00"/>
                </a:solidFill>
                <a:latin typeface="Calibri Light" panose="020F0302020204030204"/>
              </a:rPr>
              <a:t> Analytics</a:t>
            </a:r>
            <a:br>
              <a:rPr lang="pl-PL" sz="4800" dirty="0"/>
            </a:br>
            <a:endParaRPr lang="pl-PL" sz="4800" b="1" spc="-50" dirty="0">
              <a:solidFill>
                <a:srgbClr val="FF5F00"/>
              </a:solidFill>
              <a:latin typeface="Calibri Light" panose="020F0302020204030204"/>
            </a:endParaRPr>
          </a:p>
        </p:txBody>
      </p:sp>
      <p:sp>
        <p:nvSpPr>
          <p:cNvPr id="4" name="Rectangle 3">
            <a:extLst>
              <a:ext uri="{FF2B5EF4-FFF2-40B4-BE49-F238E27FC236}">
                <a16:creationId xmlns:a16="http://schemas.microsoft.com/office/drawing/2014/main" id="{5B078DD5-6C3D-43D1-A86E-2039B4C2C149}"/>
              </a:ext>
            </a:extLst>
          </p:cNvPr>
          <p:cNvSpPr/>
          <p:nvPr/>
        </p:nvSpPr>
        <p:spPr>
          <a:xfrm>
            <a:off x="3899140" y="5860433"/>
            <a:ext cx="7865230" cy="461665"/>
          </a:xfrm>
          <a:prstGeom prst="rect">
            <a:avLst/>
          </a:prstGeom>
        </p:spPr>
        <p:txBody>
          <a:bodyPr wrap="square">
            <a:spAutoFit/>
          </a:bodyPr>
          <a:lstStyle/>
          <a:p>
            <a:r>
              <a:rPr lang="pl-PL" sz="2400" u="sng" dirty="0">
                <a:solidFill>
                  <a:srgbClr val="FF5F00"/>
                </a:solidFill>
                <a:hlinkClick r:id="rId3">
                  <a:extLst>
                    <a:ext uri="{A12FA001-AC4F-418D-AE19-62706E023703}">
                      <ahyp:hlinkClr xmlns:ahyp="http://schemas.microsoft.com/office/drawing/2018/hyperlinkcolor" val="tx"/>
                    </a:ext>
                  </a:extLst>
                </a:hlinkClick>
              </a:rPr>
              <a:t>https://</a:t>
            </a:r>
            <a:r>
              <a:rPr lang="en-US" sz="2400" u="sng" dirty="0">
                <a:solidFill>
                  <a:srgbClr val="FF5F00"/>
                </a:solidFill>
              </a:rPr>
              <a:t>azure.microsoft.com/</a:t>
            </a:r>
            <a:r>
              <a:rPr lang="en-US" sz="2400" u="sng" dirty="0" err="1">
                <a:solidFill>
                  <a:srgbClr val="FF5F00"/>
                </a:solidFill>
              </a:rPr>
              <a:t>en</a:t>
            </a:r>
            <a:r>
              <a:rPr lang="en-US" sz="2400" u="sng" dirty="0">
                <a:solidFill>
                  <a:srgbClr val="FF5F00"/>
                </a:solidFill>
              </a:rPr>
              <a:t>-us/services/stream-analytics/</a:t>
            </a:r>
            <a:endParaRPr lang="pl-PL" sz="2400" u="sng" dirty="0">
              <a:solidFill>
                <a:srgbClr val="FF5F00"/>
              </a:solidFill>
            </a:endParaRPr>
          </a:p>
        </p:txBody>
      </p:sp>
      <p:pic>
        <p:nvPicPr>
          <p:cNvPr id="5" name="Picture 4">
            <a:extLst>
              <a:ext uri="{FF2B5EF4-FFF2-40B4-BE49-F238E27FC236}">
                <a16:creationId xmlns:a16="http://schemas.microsoft.com/office/drawing/2014/main" id="{F37EEDD9-346D-4888-A6F1-0C6CA0B67AD1}"/>
              </a:ext>
            </a:extLst>
          </p:cNvPr>
          <p:cNvPicPr>
            <a:picLocks noChangeAspect="1"/>
          </p:cNvPicPr>
          <p:nvPr/>
        </p:nvPicPr>
        <p:blipFill>
          <a:blip r:embed="rId4"/>
          <a:stretch>
            <a:fillRect/>
          </a:stretch>
        </p:blipFill>
        <p:spPr>
          <a:xfrm>
            <a:off x="1034423" y="1838919"/>
            <a:ext cx="11034405" cy="3768245"/>
          </a:xfrm>
          <a:prstGeom prst="rect">
            <a:avLst/>
          </a:prstGeom>
        </p:spPr>
      </p:pic>
    </p:spTree>
    <p:extLst>
      <p:ext uri="{BB962C8B-B14F-4D97-AF65-F5344CB8AC3E}">
        <p14:creationId xmlns:p14="http://schemas.microsoft.com/office/powerpoint/2010/main" val="20491976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a:t>
            </a:r>
            <a:r>
              <a:rPr lang="pl-PL" sz="4800" b="1" spc="-50" dirty="0" err="1">
                <a:solidFill>
                  <a:srgbClr val="FF5F00"/>
                </a:solidFill>
                <a:latin typeface="Calibri Light" panose="020F0302020204030204"/>
                <a:ea typeface="+mj-ea"/>
                <a:cs typeface="+mj-cs"/>
              </a:rPr>
              <a:t>Stream</a:t>
            </a:r>
            <a:r>
              <a:rPr lang="pl-PL" sz="4800" b="1" spc="-50" dirty="0">
                <a:solidFill>
                  <a:srgbClr val="FF5F00"/>
                </a:solidFill>
                <a:latin typeface="Calibri Light" panose="020F0302020204030204"/>
                <a:ea typeface="+mj-ea"/>
                <a:cs typeface="+mj-cs"/>
              </a:rPr>
              <a:t> Analytics</a:t>
            </a:r>
            <a:br>
              <a:rPr lang="pl-PL" sz="4800" dirty="0"/>
            </a:br>
            <a:endParaRPr lang="pl-PL" sz="4800" b="1" spc="-50" dirty="0">
              <a:solidFill>
                <a:srgbClr val="FF5F00"/>
              </a:solidFill>
              <a:latin typeface="Calibri Light" panose="020F0302020204030204"/>
              <a:ea typeface="+mj-ea"/>
              <a:cs typeface="+mj-cs"/>
            </a:endParaRPr>
          </a:p>
        </p:txBody>
      </p:sp>
      <p:pic>
        <p:nvPicPr>
          <p:cNvPr id="4098" name="Picture 2" descr="Stream Analytics intro pipeline">
            <a:extLst>
              <a:ext uri="{FF2B5EF4-FFF2-40B4-BE49-F238E27FC236}">
                <a16:creationId xmlns:a16="http://schemas.microsoft.com/office/drawing/2014/main" id="{B79C1CD9-BA8B-4E47-9B2E-0CDFA81421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9212" y="1594803"/>
            <a:ext cx="9553575" cy="4562475"/>
          </a:xfrm>
          <a:prstGeom prst="rect">
            <a:avLst/>
          </a:prstGeom>
          <a:noFill/>
          <a:extLst>
            <a:ext uri="{909E8E84-426E-40DD-AFC4-6F175D3DCCD1}">
              <a14:hiddenFill xmlns:a14="http://schemas.microsoft.com/office/drawing/2010/main">
                <a:solidFill>
                  <a:srgbClr val="FFFFFF"/>
                </a:solidFill>
              </a14:hiddenFill>
            </a:ext>
          </a:extLst>
        </p:spPr>
      </p:pic>
      <p:sp>
        <p:nvSpPr>
          <p:cNvPr id="8" name="Prostokąt 2">
            <a:extLst>
              <a:ext uri="{FF2B5EF4-FFF2-40B4-BE49-F238E27FC236}">
                <a16:creationId xmlns:a16="http://schemas.microsoft.com/office/drawing/2014/main" id="{C046D142-594E-4FD6-98BD-B331D086F5F4}"/>
              </a:ext>
            </a:extLst>
          </p:cNvPr>
          <p:cNvSpPr/>
          <p:nvPr/>
        </p:nvSpPr>
        <p:spPr>
          <a:xfrm>
            <a:off x="1885213" y="6286815"/>
            <a:ext cx="8440003" cy="369332"/>
          </a:xfrm>
          <a:prstGeom prst="rect">
            <a:avLst/>
          </a:prstGeom>
        </p:spPr>
        <p:txBody>
          <a:bodyPr wrap="none">
            <a:spAutoFit/>
          </a:bodyPr>
          <a:lstStyle/>
          <a:p>
            <a:pPr algn="ctr"/>
            <a:r>
              <a:rPr lang="en-US" dirty="0"/>
              <a:t>https://docs.microsoft.com/en-us/azure/stream-analytics/stream-analytics-introduction</a:t>
            </a:r>
          </a:p>
        </p:txBody>
      </p:sp>
    </p:spTree>
    <p:extLst>
      <p:ext uri="{BB962C8B-B14F-4D97-AF65-F5344CB8AC3E}">
        <p14:creationId xmlns:p14="http://schemas.microsoft.com/office/powerpoint/2010/main" val="28930390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6" y="857465"/>
            <a:ext cx="10379081"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Azure</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Stream</a:t>
            </a:r>
            <a:r>
              <a:rPr lang="pl-PL" sz="4800" b="1" spc="-50" dirty="0">
                <a:solidFill>
                  <a:srgbClr val="FF5F00"/>
                </a:solidFill>
                <a:latin typeface="Calibri Light" panose="020F0302020204030204"/>
                <a:ea typeface="+mj-ea"/>
                <a:cs typeface="+mj-cs"/>
              </a:rPr>
              <a:t> Analytics Query Language (1)</a:t>
            </a:r>
            <a:br>
              <a:rPr lang="pl-PL" sz="4800" dirty="0"/>
            </a:br>
            <a:endParaRPr lang="pl-PL" sz="4800" b="1" spc="-50" dirty="0">
              <a:solidFill>
                <a:srgbClr val="FF5F00"/>
              </a:solidFill>
              <a:latin typeface="Calibri Light" panose="020F0302020204030204"/>
              <a:ea typeface="+mj-ea"/>
              <a:cs typeface="+mj-cs"/>
            </a:endParaRPr>
          </a:p>
        </p:txBody>
      </p:sp>
      <p:sp>
        <p:nvSpPr>
          <p:cNvPr id="4" name="Rectangle 3">
            <a:extLst>
              <a:ext uri="{FF2B5EF4-FFF2-40B4-BE49-F238E27FC236}">
                <a16:creationId xmlns:a16="http://schemas.microsoft.com/office/drawing/2014/main" id="{256C969E-7315-4D6E-83D3-464476338D60}"/>
              </a:ext>
            </a:extLst>
          </p:cNvPr>
          <p:cNvSpPr/>
          <p:nvPr/>
        </p:nvSpPr>
        <p:spPr>
          <a:xfrm>
            <a:off x="5212116" y="4156350"/>
            <a:ext cx="6902245" cy="1477328"/>
          </a:xfrm>
          <a:prstGeom prst="rect">
            <a:avLst/>
          </a:prstGeom>
        </p:spPr>
        <p:txBody>
          <a:bodyPr wrap="square">
            <a:spAutoFit/>
          </a:bodyPr>
          <a:lstStyle/>
          <a:p>
            <a:r>
              <a:rPr lang="en-US" dirty="0">
                <a:solidFill>
                  <a:srgbClr val="0000FF"/>
                </a:solidFill>
                <a:latin typeface="Consolas" panose="020B0609020204030204" pitchFamily="49" charset="0"/>
              </a:rPr>
              <a:t>SELECT</a:t>
            </a:r>
            <a:r>
              <a:rPr lang="en-US" dirty="0">
                <a:latin typeface="Consolas" panose="020B0609020204030204" pitchFamily="49" charset="0"/>
              </a:rPr>
              <a:t> </a:t>
            </a:r>
            <a:r>
              <a:rPr lang="en-US" dirty="0" err="1">
                <a:latin typeface="Consolas" panose="020B0609020204030204" pitchFamily="49" charset="0"/>
              </a:rPr>
              <a:t>SerialNumber</a:t>
            </a:r>
            <a:r>
              <a:rPr lang="en-US" dirty="0">
                <a:latin typeface="Consolas" panose="020B0609020204030204" pitchFamily="49" charset="0"/>
              </a:rPr>
              <a:t> </a:t>
            </a:r>
          </a:p>
          <a:p>
            <a:r>
              <a:rPr lang="pl-PL" dirty="0">
                <a:latin typeface="Consolas" panose="020B0609020204030204" pitchFamily="49" charset="0"/>
              </a:rPr>
              <a:t>    </a:t>
            </a:r>
            <a:r>
              <a:rPr lang="en-US" dirty="0">
                <a:latin typeface="Consolas" panose="020B0609020204030204" pitchFamily="49" charset="0"/>
              </a:rPr>
              <a:t>,</a:t>
            </a:r>
            <a:r>
              <a:rPr lang="en-US" dirty="0">
                <a:solidFill>
                  <a:srgbClr val="FF00FF"/>
                </a:solidFill>
                <a:latin typeface="Consolas" panose="020B0609020204030204" pitchFamily="49" charset="0"/>
              </a:rPr>
              <a:t>max</a:t>
            </a:r>
            <a:r>
              <a:rPr lang="en-US" dirty="0">
                <a:latin typeface="Consolas" panose="020B0609020204030204" pitchFamily="49" charset="0"/>
              </a:rPr>
              <a:t>(EventValue1) </a:t>
            </a:r>
            <a:r>
              <a:rPr lang="en-US" dirty="0">
                <a:solidFill>
                  <a:srgbClr val="0000FF"/>
                </a:solidFill>
                <a:latin typeface="Consolas" panose="020B0609020204030204" pitchFamily="49" charset="0"/>
              </a:rPr>
              <a:t>AS</a:t>
            </a:r>
            <a:r>
              <a:rPr lang="en-US" dirty="0">
                <a:latin typeface="Consolas" panose="020B0609020204030204" pitchFamily="49" charset="0"/>
              </a:rPr>
              <a:t> </a:t>
            </a:r>
            <a:r>
              <a:rPr lang="en-US" dirty="0" err="1">
                <a:latin typeface="Consolas" panose="020B0609020204030204" pitchFamily="49" charset="0"/>
              </a:rPr>
              <a:t>MaxTemp</a:t>
            </a:r>
            <a:endParaRPr lang="en-US" dirty="0">
              <a:latin typeface="Consolas" panose="020B0609020204030204" pitchFamily="49" charset="0"/>
            </a:endParaRPr>
          </a:p>
          <a:p>
            <a:r>
              <a:rPr lang="en-US" dirty="0">
                <a:solidFill>
                  <a:srgbClr val="0000FF"/>
                </a:solidFill>
                <a:latin typeface="Consolas" panose="020B0609020204030204" pitchFamily="49" charset="0"/>
              </a:rPr>
              <a:t>INTO</a:t>
            </a:r>
            <a:r>
              <a:rPr lang="en-US" dirty="0">
                <a:latin typeface="Consolas" panose="020B0609020204030204" pitchFamily="49" charset="0"/>
              </a:rPr>
              <a:t> [</a:t>
            </a:r>
            <a:r>
              <a:rPr lang="en-US" dirty="0" err="1">
                <a:latin typeface="Consolas" panose="020B0609020204030204" pitchFamily="49" charset="0"/>
              </a:rPr>
              <a:t>SweetsRawCsvData</a:t>
            </a:r>
            <a:r>
              <a:rPr lang="en-US" dirty="0">
                <a:latin typeface="Consolas" panose="020B0609020204030204" pitchFamily="49" charset="0"/>
              </a:rPr>
              <a:t>]</a:t>
            </a:r>
          </a:p>
          <a:p>
            <a:r>
              <a:rPr lang="en-US" dirty="0">
                <a:solidFill>
                  <a:srgbClr val="0000FF"/>
                </a:solidFill>
                <a:latin typeface="Consolas" panose="020B0609020204030204" pitchFamily="49" charset="0"/>
              </a:rPr>
              <a:t>FROM</a:t>
            </a:r>
            <a:r>
              <a:rPr lang="en-US" dirty="0">
                <a:latin typeface="Consolas" panose="020B0609020204030204" pitchFamily="49" charset="0"/>
              </a:rPr>
              <a:t> [</a:t>
            </a:r>
            <a:r>
              <a:rPr lang="en-US" dirty="0" err="1">
                <a:latin typeface="Consolas" panose="020B0609020204030204" pitchFamily="49" charset="0"/>
              </a:rPr>
              <a:t>SweetsMachinesEvents</a:t>
            </a:r>
            <a:r>
              <a:rPr lang="en-US" dirty="0">
                <a:latin typeface="Consolas" panose="020B0609020204030204" pitchFamily="49" charset="0"/>
              </a:rPr>
              <a:t>] </a:t>
            </a:r>
            <a:r>
              <a:rPr lang="en-US" dirty="0">
                <a:solidFill>
                  <a:srgbClr val="0000FF"/>
                </a:solidFill>
                <a:latin typeface="Consolas" panose="020B0609020204030204" pitchFamily="49" charset="0"/>
              </a:rPr>
              <a:t>AS</a:t>
            </a:r>
            <a:r>
              <a:rPr lang="en-US" dirty="0">
                <a:latin typeface="Consolas" panose="020B0609020204030204" pitchFamily="49" charset="0"/>
              </a:rPr>
              <a:t> se</a:t>
            </a:r>
          </a:p>
          <a:p>
            <a:r>
              <a:rPr lang="en-US" dirty="0">
                <a:solidFill>
                  <a:srgbClr val="0000FF"/>
                </a:solidFill>
                <a:latin typeface="Consolas" panose="020B0609020204030204" pitchFamily="49" charset="0"/>
              </a:rPr>
              <a:t>GROUP BY </a:t>
            </a:r>
            <a:r>
              <a:rPr lang="en-US" dirty="0" err="1">
                <a:latin typeface="Consolas" panose="020B0609020204030204" pitchFamily="49" charset="0"/>
              </a:rPr>
              <a:t>SerialNumber</a:t>
            </a:r>
            <a:r>
              <a:rPr lang="en-US" dirty="0">
                <a:latin typeface="Consolas" panose="020B0609020204030204" pitchFamily="49" charset="0"/>
              </a:rPr>
              <a:t>, </a:t>
            </a:r>
            <a:r>
              <a:rPr lang="en-US" dirty="0" err="1">
                <a:solidFill>
                  <a:srgbClr val="0000FF"/>
                </a:solidFill>
                <a:latin typeface="Consolas" panose="020B0609020204030204" pitchFamily="49" charset="0"/>
              </a:rPr>
              <a:t>TumblingWindow</a:t>
            </a:r>
            <a:r>
              <a:rPr lang="en-US" dirty="0">
                <a:latin typeface="Consolas" panose="020B0609020204030204" pitchFamily="49" charset="0"/>
              </a:rPr>
              <a:t> (</a:t>
            </a:r>
            <a:r>
              <a:rPr lang="en-US" dirty="0">
                <a:solidFill>
                  <a:srgbClr val="0000FF"/>
                </a:solidFill>
                <a:latin typeface="Consolas" panose="020B0609020204030204" pitchFamily="49" charset="0"/>
              </a:rPr>
              <a:t>hour</a:t>
            </a:r>
            <a:r>
              <a:rPr lang="en-US" dirty="0">
                <a:latin typeface="Consolas" panose="020B0609020204030204" pitchFamily="49" charset="0"/>
              </a:rPr>
              <a:t>, 2)</a:t>
            </a:r>
          </a:p>
        </p:txBody>
      </p:sp>
      <p:sp>
        <p:nvSpPr>
          <p:cNvPr id="6" name="Rectangle 5">
            <a:extLst>
              <a:ext uri="{FF2B5EF4-FFF2-40B4-BE49-F238E27FC236}">
                <a16:creationId xmlns:a16="http://schemas.microsoft.com/office/drawing/2014/main" id="{FB10BDD8-5051-4F9A-A1B6-B55DEAB407AA}"/>
              </a:ext>
            </a:extLst>
          </p:cNvPr>
          <p:cNvSpPr/>
          <p:nvPr/>
        </p:nvSpPr>
        <p:spPr>
          <a:xfrm>
            <a:off x="5212116" y="2113462"/>
            <a:ext cx="6902245" cy="1200329"/>
          </a:xfrm>
          <a:prstGeom prst="rect">
            <a:avLst/>
          </a:prstGeom>
        </p:spPr>
        <p:txBody>
          <a:bodyPr wrap="square">
            <a:spAutoFit/>
          </a:bodyPr>
          <a:lstStyle/>
          <a:p>
            <a:r>
              <a:rPr lang="en-US" dirty="0">
                <a:solidFill>
                  <a:srgbClr val="0000FF"/>
                </a:solidFill>
                <a:latin typeface="Consolas" panose="020B0609020204030204" pitchFamily="49" charset="0"/>
              </a:rPr>
              <a:t>SELECT</a:t>
            </a:r>
            <a:r>
              <a:rPr lang="en-US" dirty="0">
                <a:latin typeface="Consolas" panose="020B0609020204030204" pitchFamily="49" charset="0"/>
              </a:rPr>
              <a:t> * </a:t>
            </a:r>
          </a:p>
          <a:p>
            <a:r>
              <a:rPr lang="en-US" dirty="0">
                <a:solidFill>
                  <a:srgbClr val="0000FF"/>
                </a:solidFill>
                <a:latin typeface="Consolas" panose="020B0609020204030204" pitchFamily="49" charset="0"/>
              </a:rPr>
              <a:t>INTO</a:t>
            </a:r>
            <a:r>
              <a:rPr lang="en-US" dirty="0">
                <a:latin typeface="Consolas" panose="020B0609020204030204" pitchFamily="49" charset="0"/>
              </a:rPr>
              <a:t> [</a:t>
            </a:r>
            <a:r>
              <a:rPr lang="en-US" dirty="0" err="1">
                <a:latin typeface="Consolas" panose="020B0609020204030204" pitchFamily="49" charset="0"/>
              </a:rPr>
              <a:t>SweetsRawCsvData</a:t>
            </a:r>
            <a:r>
              <a:rPr lang="en-US" dirty="0">
                <a:latin typeface="Consolas" panose="020B0609020204030204" pitchFamily="49" charset="0"/>
              </a:rPr>
              <a:t>]</a:t>
            </a:r>
          </a:p>
          <a:p>
            <a:r>
              <a:rPr lang="en-US" dirty="0">
                <a:solidFill>
                  <a:srgbClr val="0000FF"/>
                </a:solidFill>
                <a:latin typeface="Consolas" panose="020B0609020204030204" pitchFamily="49" charset="0"/>
              </a:rPr>
              <a:t>FROM</a:t>
            </a:r>
            <a:r>
              <a:rPr lang="en-US" dirty="0">
                <a:latin typeface="Consolas" panose="020B0609020204030204" pitchFamily="49" charset="0"/>
              </a:rPr>
              <a:t> [</a:t>
            </a:r>
            <a:r>
              <a:rPr lang="en-US" dirty="0" err="1">
                <a:latin typeface="Consolas" panose="020B0609020204030204" pitchFamily="49" charset="0"/>
              </a:rPr>
              <a:t>SweetsMachinesEvents</a:t>
            </a:r>
            <a:r>
              <a:rPr lang="en-US" dirty="0">
                <a:latin typeface="Consolas" panose="020B0609020204030204" pitchFamily="49" charset="0"/>
              </a:rPr>
              <a:t>] </a:t>
            </a:r>
            <a:r>
              <a:rPr lang="en-US" dirty="0">
                <a:solidFill>
                  <a:srgbClr val="0000FF"/>
                </a:solidFill>
                <a:latin typeface="Consolas" panose="020B0609020204030204" pitchFamily="49" charset="0"/>
              </a:rPr>
              <a:t>AS</a:t>
            </a:r>
            <a:r>
              <a:rPr lang="en-US" dirty="0">
                <a:latin typeface="Consolas" panose="020B0609020204030204" pitchFamily="49" charset="0"/>
              </a:rPr>
              <a:t> se</a:t>
            </a:r>
          </a:p>
          <a:p>
            <a:r>
              <a:rPr lang="en-US" dirty="0">
                <a:solidFill>
                  <a:srgbClr val="0000FF"/>
                </a:solidFill>
                <a:latin typeface="Consolas" panose="020B0609020204030204" pitchFamily="49" charset="0"/>
              </a:rPr>
              <a:t>TIMESTAMP BY </a:t>
            </a:r>
            <a:r>
              <a:rPr lang="en-US" dirty="0" err="1">
                <a:latin typeface="Consolas" panose="020B0609020204030204" pitchFamily="49" charset="0"/>
              </a:rPr>
              <a:t>EventTime</a:t>
            </a:r>
            <a:endParaRPr lang="en-US" dirty="0">
              <a:latin typeface="Consolas" panose="020B0609020204030204" pitchFamily="49" charset="0"/>
            </a:endParaRPr>
          </a:p>
        </p:txBody>
      </p:sp>
      <p:sp>
        <p:nvSpPr>
          <p:cNvPr id="7" name="Rectangle 6">
            <a:extLst>
              <a:ext uri="{FF2B5EF4-FFF2-40B4-BE49-F238E27FC236}">
                <a16:creationId xmlns:a16="http://schemas.microsoft.com/office/drawing/2014/main" id="{8E17CD39-ED0D-43E2-9949-DF86C975224A}"/>
              </a:ext>
            </a:extLst>
          </p:cNvPr>
          <p:cNvSpPr/>
          <p:nvPr/>
        </p:nvSpPr>
        <p:spPr>
          <a:xfrm>
            <a:off x="1074087" y="2113462"/>
            <a:ext cx="3377143" cy="4001095"/>
          </a:xfrm>
          <a:prstGeom prst="rect">
            <a:avLst/>
          </a:prstGeom>
        </p:spPr>
        <p:txBody>
          <a:bodyPr wrap="square">
            <a:spAutoFit/>
          </a:bodyPr>
          <a:lstStyle/>
          <a:p>
            <a:r>
              <a:rPr lang="pl-PL" sz="2000" dirty="0">
                <a:solidFill>
                  <a:srgbClr val="FF5F00"/>
                </a:solidFill>
                <a:latin typeface="Euphemia" panose="020B0503040102020104" pitchFamily="34" charset="0"/>
              </a:rPr>
              <a:t>Query Language </a:t>
            </a:r>
            <a:r>
              <a:rPr lang="pl-PL" sz="2000" dirty="0" err="1">
                <a:solidFill>
                  <a:srgbClr val="FF5F00"/>
                </a:solidFill>
                <a:latin typeface="Euphemia" panose="020B0503040102020104" pitchFamily="34" charset="0"/>
              </a:rPr>
              <a:t>Elements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a:t>
            </a:r>
            <a:r>
              <a:rPr lang="pl-PL" dirty="0">
                <a:solidFill>
                  <a:srgbClr val="465562"/>
                </a:solidFill>
                <a:latin typeface="Consolas" panose="020B0609020204030204" pitchFamily="49" charset="0"/>
              </a:rPr>
              <a:t> APPLY,</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a:t>
            </a:r>
            <a:r>
              <a:rPr lang="pl-PL" dirty="0">
                <a:solidFill>
                  <a:srgbClr val="465562"/>
                </a:solidFill>
                <a:latin typeface="Consolas" panose="020B0609020204030204" pitchFamily="49" charset="0"/>
              </a:rPr>
              <a:t> CASE,</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CREATE TABLE,</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FROM</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GROUP BY</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HAVING</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INTO</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JOIN</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SELECT</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UNION,</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FF5F00"/>
                </a:solidFill>
                <a:latin typeface="Consolas" panose="020B0609020204030204" pitchFamily="49" charset="0"/>
              </a:rPr>
              <a:t>WHERE</a:t>
            </a:r>
            <a:r>
              <a:rPr lang="pl-PL" dirty="0">
                <a:solidFill>
                  <a:srgbClr val="465562"/>
                </a:solidFill>
                <a:latin typeface="Consolas" panose="020B0609020204030204" pitchFamily="49" charset="0"/>
              </a:rPr>
              <a:t>,</a:t>
            </a:r>
          </a:p>
          <a:p>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WITH</a:t>
            </a:r>
            <a:br>
              <a:rPr lang="en-US" dirty="0"/>
            </a:br>
            <a:endParaRPr lang="pl-PL" dirty="0"/>
          </a:p>
        </p:txBody>
      </p:sp>
    </p:spTree>
    <p:extLst>
      <p:ext uri="{BB962C8B-B14F-4D97-AF65-F5344CB8AC3E}">
        <p14:creationId xmlns:p14="http://schemas.microsoft.com/office/powerpoint/2010/main" val="3462384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pl-PL" sz="4800" spc="-50" dirty="0" err="1">
                <a:solidFill>
                  <a:srgbClr val="000000">
                    <a:lumMod val="75000"/>
                    <a:lumOff val="25000"/>
                  </a:srgbClr>
                </a:solidFill>
                <a:latin typeface="Calibri Light" panose="020F0302020204030204"/>
                <a:ea typeface="+mj-ea"/>
                <a:cs typeface="+mj-cs"/>
              </a:rPr>
              <a:t>Who</a:t>
            </a:r>
            <a:r>
              <a:rPr lang="pl-PL" sz="4800" spc="-50" dirty="0">
                <a:solidFill>
                  <a:srgbClr val="000000">
                    <a:lumMod val="75000"/>
                    <a:lumOff val="25000"/>
                  </a:srgbClr>
                </a:solidFill>
                <a:latin typeface="Calibri Light" panose="020F0302020204030204"/>
                <a:ea typeface="+mj-ea"/>
                <a:cs typeface="+mj-cs"/>
              </a:rPr>
              <a:t> </a:t>
            </a:r>
            <a:r>
              <a:rPr lang="pl-PL" sz="4800" spc="-50" dirty="0" err="1">
                <a:solidFill>
                  <a:srgbClr val="000000">
                    <a:lumMod val="75000"/>
                    <a:lumOff val="25000"/>
                  </a:srgbClr>
                </a:solidFill>
                <a:latin typeface="Calibri Light" panose="020F0302020204030204"/>
                <a:ea typeface="+mj-ea"/>
                <a:cs typeface="+mj-cs"/>
              </a:rPr>
              <a:t>are</a:t>
            </a:r>
            <a:r>
              <a:rPr lang="pl-PL" sz="4800" spc="-50" dirty="0">
                <a:solidFill>
                  <a:srgbClr val="000000">
                    <a:lumMod val="75000"/>
                    <a:lumOff val="25000"/>
                  </a:srgbClr>
                </a:solidFill>
                <a:latin typeface="Calibri Light" panose="020F0302020204030204"/>
                <a:ea typeface="+mj-ea"/>
                <a:cs typeface="+mj-cs"/>
              </a:rPr>
              <a:t> we?</a:t>
            </a: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1938992"/>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pl-PL" sz="4000" b="1" dirty="0">
                <a:solidFill>
                  <a:srgbClr val="EF942F"/>
                </a:solidFill>
              </a:rPr>
              <a:t>FP Data Solutions?</a:t>
            </a: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chemeClr val="tx1">
                    <a:lumMod val="65000"/>
                    <a:lumOff val="35000"/>
                  </a:schemeClr>
                </a:solidFill>
              </a:rPr>
              <a:t>Our</a:t>
            </a:r>
            <a:r>
              <a:rPr lang="pl-PL" sz="4000" b="1" dirty="0">
                <a:solidFill>
                  <a:schemeClr val="tx1">
                    <a:lumMod val="65000"/>
                    <a:lumOff val="35000"/>
                  </a:schemeClr>
                </a:solidFill>
              </a:rPr>
              <a:t> </a:t>
            </a:r>
            <a:r>
              <a:rPr lang="pl-PL" sz="4000" b="1" dirty="0" err="1">
                <a:solidFill>
                  <a:schemeClr val="tx1">
                    <a:lumMod val="65000"/>
                    <a:lumOff val="35000"/>
                  </a:schemeClr>
                </a:solidFill>
              </a:rPr>
              <a:t>experience</a:t>
            </a:r>
            <a:endParaRPr lang="pl-PL" sz="4000" b="1" dirty="0">
              <a:solidFill>
                <a:schemeClr val="tx1">
                  <a:lumMod val="65000"/>
                  <a:lumOff val="35000"/>
                </a:schemeClr>
              </a:solidFill>
            </a:endParaRPr>
          </a:p>
          <a:p>
            <a:pPr>
              <a:buFont typeface="Wingdings" panose="05000000000000000000" pitchFamily="2" charset="2"/>
              <a:buChar char="§"/>
            </a:pPr>
            <a:endParaRPr lang="en-GB" sz="4000" b="1" dirty="0">
              <a:solidFill>
                <a:schemeClr val="tx1">
                  <a:lumMod val="65000"/>
                  <a:lumOff val="35000"/>
                </a:schemeClr>
              </a:solidFill>
            </a:endParaRPr>
          </a:p>
        </p:txBody>
      </p:sp>
    </p:spTree>
    <p:extLst>
      <p:ext uri="{BB962C8B-B14F-4D97-AF65-F5344CB8AC3E}">
        <p14:creationId xmlns:p14="http://schemas.microsoft.com/office/powerpoint/2010/main" val="33620169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6" y="857465"/>
            <a:ext cx="10379081"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Azure</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Stream</a:t>
            </a:r>
            <a:r>
              <a:rPr lang="pl-PL" sz="4800" b="1" spc="-50" dirty="0">
                <a:solidFill>
                  <a:srgbClr val="FF5F00"/>
                </a:solidFill>
                <a:latin typeface="Calibri Light" panose="020F0302020204030204"/>
                <a:ea typeface="+mj-ea"/>
                <a:cs typeface="+mj-cs"/>
              </a:rPr>
              <a:t> Analytics Query Language (2)</a:t>
            </a:r>
            <a:br>
              <a:rPr lang="pl-PL" sz="4800" dirty="0"/>
            </a:br>
            <a:endParaRPr lang="pl-PL" sz="4800" b="1" spc="-50" dirty="0">
              <a:solidFill>
                <a:srgbClr val="FF5F00"/>
              </a:solidFill>
              <a:latin typeface="Calibri Light" panose="020F0302020204030204"/>
              <a:ea typeface="+mj-ea"/>
              <a:cs typeface="+mj-cs"/>
            </a:endParaRPr>
          </a:p>
        </p:txBody>
      </p:sp>
      <p:sp>
        <p:nvSpPr>
          <p:cNvPr id="7" name="Rectangle 6">
            <a:extLst>
              <a:ext uri="{FF2B5EF4-FFF2-40B4-BE49-F238E27FC236}">
                <a16:creationId xmlns:a16="http://schemas.microsoft.com/office/drawing/2014/main" id="{8E17CD39-ED0D-43E2-9949-DF86C975224A}"/>
              </a:ext>
            </a:extLst>
          </p:cNvPr>
          <p:cNvSpPr/>
          <p:nvPr/>
        </p:nvSpPr>
        <p:spPr>
          <a:xfrm>
            <a:off x="1074088" y="2113462"/>
            <a:ext cx="3135604" cy="2616101"/>
          </a:xfrm>
          <a:prstGeom prst="rect">
            <a:avLst/>
          </a:prstGeom>
        </p:spPr>
        <p:txBody>
          <a:bodyPr wrap="square">
            <a:spAutoFit/>
          </a:bodyPr>
          <a:lstStyle/>
          <a:p>
            <a:r>
              <a:rPr lang="pl-PL" sz="2000" dirty="0" err="1">
                <a:solidFill>
                  <a:srgbClr val="FF5F00"/>
                </a:solidFill>
                <a:latin typeface="Euphemia" panose="020B0503040102020104" pitchFamily="34" charset="0"/>
              </a:rPr>
              <a:t>Date</a:t>
            </a:r>
            <a:r>
              <a:rPr lang="pl-PL" sz="2000" dirty="0">
                <a:solidFill>
                  <a:srgbClr val="FF5F00"/>
                </a:solidFill>
                <a:latin typeface="Euphemia" panose="020B0503040102020104" pitchFamily="34" charset="0"/>
              </a:rPr>
              <a:t> and Time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DATENAME,</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DATEPART,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DAY,</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MONTH,</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YEAR,</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DATETIMEFROMPARTS,</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DATEDIFF,</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DATEADD</a:t>
            </a:r>
            <a:endParaRPr lang="pl-PL" dirty="0">
              <a:solidFill>
                <a:srgbClr val="465562"/>
              </a:solidFill>
            </a:endParaRPr>
          </a:p>
        </p:txBody>
      </p:sp>
      <p:sp>
        <p:nvSpPr>
          <p:cNvPr id="8" name="Rectangle 7">
            <a:extLst>
              <a:ext uri="{FF2B5EF4-FFF2-40B4-BE49-F238E27FC236}">
                <a16:creationId xmlns:a16="http://schemas.microsoft.com/office/drawing/2014/main" id="{38D014F2-E93B-4CC1-ACBC-909766ED4A11}"/>
              </a:ext>
            </a:extLst>
          </p:cNvPr>
          <p:cNvSpPr/>
          <p:nvPr/>
        </p:nvSpPr>
        <p:spPr>
          <a:xfrm>
            <a:off x="4666905" y="2119201"/>
            <a:ext cx="2629521" cy="2062103"/>
          </a:xfrm>
          <a:prstGeom prst="rect">
            <a:avLst/>
          </a:prstGeom>
        </p:spPr>
        <p:txBody>
          <a:bodyPr wrap="square">
            <a:spAutoFit/>
          </a:bodyPr>
          <a:lstStyle/>
          <a:p>
            <a:r>
              <a:rPr lang="pl-PL" sz="2000" dirty="0" err="1">
                <a:solidFill>
                  <a:srgbClr val="FF5F00"/>
                </a:solidFill>
                <a:latin typeface="Euphemia" panose="020B0503040102020104" pitchFamily="34" charset="0"/>
              </a:rPr>
              <a:t>Aggregate</a:t>
            </a:r>
            <a:r>
              <a:rPr lang="pl-PL" sz="2000" dirty="0">
                <a:solidFill>
                  <a:srgbClr val="FF5F00"/>
                </a:solidFill>
                <a:latin typeface="Euphemia" panose="020B0503040102020104" pitchFamily="34" charset="0"/>
              </a:rPr>
              <a:t>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AVG,</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COUNT,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Collect</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MAX,</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MIN,</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SUM</a:t>
            </a:r>
            <a:endParaRPr lang="pl-PL" dirty="0">
              <a:solidFill>
                <a:srgbClr val="465562"/>
              </a:solidFill>
            </a:endParaRPr>
          </a:p>
        </p:txBody>
      </p:sp>
      <p:sp>
        <p:nvSpPr>
          <p:cNvPr id="9" name="Rectangle 8">
            <a:extLst>
              <a:ext uri="{FF2B5EF4-FFF2-40B4-BE49-F238E27FC236}">
                <a16:creationId xmlns:a16="http://schemas.microsoft.com/office/drawing/2014/main" id="{76B433C0-D3F3-45A8-AFE3-4E1632AE8A9F}"/>
              </a:ext>
            </a:extLst>
          </p:cNvPr>
          <p:cNvSpPr/>
          <p:nvPr/>
        </p:nvSpPr>
        <p:spPr>
          <a:xfrm>
            <a:off x="7900457" y="2119201"/>
            <a:ext cx="2629521" cy="2062103"/>
          </a:xfrm>
          <a:prstGeom prst="rect">
            <a:avLst/>
          </a:prstGeom>
        </p:spPr>
        <p:txBody>
          <a:bodyPr wrap="square">
            <a:spAutoFit/>
          </a:bodyPr>
          <a:lstStyle/>
          <a:p>
            <a:r>
              <a:rPr lang="pl-PL" sz="2000" dirty="0">
                <a:solidFill>
                  <a:srgbClr val="FF5F00"/>
                </a:solidFill>
                <a:latin typeface="Euphemia" panose="020B0503040102020104" pitchFamily="34" charset="0"/>
              </a:rPr>
              <a:t>String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CONCAT,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LEN,</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LOWER,</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REGEXMATCH,</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SUBSTRING,</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UPPER</a:t>
            </a:r>
            <a:endParaRPr lang="pl-PL" dirty="0">
              <a:solidFill>
                <a:srgbClr val="465562"/>
              </a:solidFill>
            </a:endParaRPr>
          </a:p>
        </p:txBody>
      </p:sp>
      <p:sp>
        <p:nvSpPr>
          <p:cNvPr id="10" name="Rectangle 9">
            <a:extLst>
              <a:ext uri="{FF2B5EF4-FFF2-40B4-BE49-F238E27FC236}">
                <a16:creationId xmlns:a16="http://schemas.microsoft.com/office/drawing/2014/main" id="{0845E388-2083-4D43-9220-D8C755421B2A}"/>
              </a:ext>
            </a:extLst>
          </p:cNvPr>
          <p:cNvSpPr/>
          <p:nvPr/>
        </p:nvSpPr>
        <p:spPr>
          <a:xfrm>
            <a:off x="4666904" y="4611080"/>
            <a:ext cx="2629521" cy="1508105"/>
          </a:xfrm>
          <a:prstGeom prst="rect">
            <a:avLst/>
          </a:prstGeom>
        </p:spPr>
        <p:txBody>
          <a:bodyPr wrap="square">
            <a:spAutoFit/>
          </a:bodyPr>
          <a:lstStyle/>
          <a:p>
            <a:r>
              <a:rPr lang="pl-PL" sz="2000" dirty="0" err="1">
                <a:solidFill>
                  <a:srgbClr val="FF5F00"/>
                </a:solidFill>
                <a:latin typeface="Euphemia" panose="020B0503040102020104" pitchFamily="34" charset="0"/>
              </a:rPr>
              <a:t>Window</a:t>
            </a:r>
            <a:r>
              <a:rPr lang="pl-PL" sz="2000" dirty="0">
                <a:solidFill>
                  <a:srgbClr val="FF5F00"/>
                </a:solidFill>
                <a:latin typeface="Euphemia" panose="020B0503040102020104" pitchFamily="34" charset="0"/>
              </a:rPr>
              <a:t>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Hopping</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Session</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Sliding</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r>
              <a:rPr lang="pl-PL" dirty="0">
                <a:solidFill>
                  <a:srgbClr val="465562"/>
                </a:solidFill>
                <a:latin typeface="Consolas" panose="020B0609020204030204" pitchFamily="49" charset="0"/>
              </a:rPr>
              <a:t>,</a:t>
            </a:r>
            <a:br>
              <a:rPr lang="en-US" dirty="0">
                <a:solidFill>
                  <a:srgbClr val="465562"/>
                </a:solidFill>
                <a:latin typeface="Consolas" panose="020B0609020204030204" pitchFamily="49" charset="0"/>
              </a:rPr>
            </a:br>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Thumbling</a:t>
            </a:r>
            <a:r>
              <a:rPr lang="pl-PL"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Window</a:t>
            </a:r>
            <a:endParaRPr lang="pl-PL" dirty="0">
              <a:solidFill>
                <a:srgbClr val="465562"/>
              </a:solidFill>
            </a:endParaRPr>
          </a:p>
        </p:txBody>
      </p:sp>
      <p:sp>
        <p:nvSpPr>
          <p:cNvPr id="11" name="Rectangle 10">
            <a:extLst>
              <a:ext uri="{FF2B5EF4-FFF2-40B4-BE49-F238E27FC236}">
                <a16:creationId xmlns:a16="http://schemas.microsoft.com/office/drawing/2014/main" id="{57AEB242-7335-4BA7-8817-D9D16B0E8238}"/>
              </a:ext>
            </a:extLst>
          </p:cNvPr>
          <p:cNvSpPr/>
          <p:nvPr/>
        </p:nvSpPr>
        <p:spPr>
          <a:xfrm>
            <a:off x="7900457" y="4611079"/>
            <a:ext cx="3029211" cy="1231106"/>
          </a:xfrm>
          <a:prstGeom prst="rect">
            <a:avLst/>
          </a:prstGeom>
        </p:spPr>
        <p:txBody>
          <a:bodyPr wrap="square">
            <a:spAutoFit/>
          </a:bodyPr>
          <a:lstStyle/>
          <a:p>
            <a:r>
              <a:rPr lang="pl-PL" sz="2000" dirty="0">
                <a:solidFill>
                  <a:srgbClr val="FF5F00"/>
                </a:solidFill>
                <a:latin typeface="Euphemia" panose="020B0503040102020104" pitchFamily="34" charset="0"/>
              </a:rPr>
              <a:t>Conversion </a:t>
            </a:r>
            <a:r>
              <a:rPr lang="pl-PL" sz="2000" dirty="0" err="1">
                <a:solidFill>
                  <a:srgbClr val="FF5F00"/>
                </a:solidFill>
                <a:latin typeface="Euphemia" panose="020B0503040102020104" pitchFamily="34" charset="0"/>
              </a:rPr>
              <a:t>functions</a:t>
            </a:r>
            <a:br>
              <a:rPr lang="en-US" sz="2000" dirty="0">
                <a:solidFill>
                  <a:srgbClr val="D97B20"/>
                </a:solidFill>
                <a:latin typeface="Euphemia" panose="020B0503040102020104" pitchFamily="34" charset="0"/>
              </a:rPr>
            </a:br>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CAST,</a:t>
            </a:r>
          </a:p>
          <a:p>
            <a:r>
              <a:rPr lang="en-US" dirty="0">
                <a:solidFill>
                  <a:srgbClr val="465562"/>
                </a:solidFill>
                <a:latin typeface="Consolas" panose="020B0609020204030204" pitchFamily="49" charset="0"/>
              </a:rPr>
              <a:t>– </a:t>
            </a:r>
            <a:r>
              <a:rPr lang="pl-PL" dirty="0" err="1">
                <a:solidFill>
                  <a:srgbClr val="465562"/>
                </a:solidFill>
                <a:latin typeface="Consolas" panose="020B0609020204030204" pitchFamily="49" charset="0"/>
              </a:rPr>
              <a:t>GetType</a:t>
            </a:r>
            <a:r>
              <a:rPr lang="pl-PL" dirty="0">
                <a:solidFill>
                  <a:srgbClr val="465562"/>
                </a:solidFill>
                <a:latin typeface="Consolas" panose="020B0609020204030204" pitchFamily="49" charset="0"/>
              </a:rPr>
              <a:t>,</a:t>
            </a:r>
          </a:p>
          <a:p>
            <a:r>
              <a:rPr lang="en-US" dirty="0">
                <a:solidFill>
                  <a:srgbClr val="465562"/>
                </a:solidFill>
                <a:latin typeface="Consolas" panose="020B0609020204030204" pitchFamily="49" charset="0"/>
              </a:rPr>
              <a:t>– </a:t>
            </a:r>
            <a:r>
              <a:rPr lang="pl-PL" dirty="0">
                <a:solidFill>
                  <a:srgbClr val="465562"/>
                </a:solidFill>
                <a:latin typeface="Consolas" panose="020B0609020204030204" pitchFamily="49" charset="0"/>
              </a:rPr>
              <a:t>TRY_CAST</a:t>
            </a:r>
            <a:endParaRPr lang="pl-PL" dirty="0">
              <a:solidFill>
                <a:srgbClr val="465562"/>
              </a:solidFill>
            </a:endParaRPr>
          </a:p>
        </p:txBody>
      </p:sp>
    </p:spTree>
    <p:extLst>
      <p:ext uri="{BB962C8B-B14F-4D97-AF65-F5344CB8AC3E}">
        <p14:creationId xmlns:p14="http://schemas.microsoft.com/office/powerpoint/2010/main" val="30412599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4800" b="1" spc="-50" dirty="0" err="1">
                <a:solidFill>
                  <a:srgbClr val="FF5F00"/>
                </a:solidFill>
                <a:latin typeface="Calibri Light" panose="020F0302020204030204"/>
                <a:ea typeface="+mj-ea"/>
                <a:cs typeface="+mj-cs"/>
              </a:rPr>
              <a:t>Window</a:t>
            </a:r>
            <a:r>
              <a:rPr lang="pl-PL" sz="4800" b="1" spc="-50" dirty="0">
                <a:solidFill>
                  <a:srgbClr val="FF5F00"/>
                </a:solidFill>
                <a:latin typeface="Calibri Light" panose="020F0302020204030204"/>
                <a:ea typeface="+mj-ea"/>
                <a:cs typeface="+mj-cs"/>
              </a:rPr>
              <a:t> </a:t>
            </a:r>
            <a:r>
              <a:rPr lang="pl-PL" sz="4800" b="1" spc="-50" dirty="0" err="1">
                <a:solidFill>
                  <a:srgbClr val="FF5F00"/>
                </a:solidFill>
                <a:latin typeface="Calibri Light" panose="020F0302020204030204"/>
                <a:ea typeface="+mj-ea"/>
                <a:cs typeface="+mj-cs"/>
              </a:rPr>
              <a:t>Types</a:t>
            </a:r>
            <a:br>
              <a:rPr lang="pl-PL" sz="4800" dirty="0"/>
            </a:br>
            <a:endParaRPr lang="pl-PL" sz="4800" b="1" spc="-50" dirty="0">
              <a:solidFill>
                <a:srgbClr val="FF5F00"/>
              </a:solidFill>
              <a:latin typeface="Calibri Light" panose="020F0302020204030204"/>
              <a:ea typeface="+mj-ea"/>
              <a:cs typeface="+mj-cs"/>
            </a:endParaRPr>
          </a:p>
        </p:txBody>
      </p:sp>
      <p:pic>
        <p:nvPicPr>
          <p:cNvPr id="14" name="Picture 13">
            <a:extLst>
              <a:ext uri="{FF2B5EF4-FFF2-40B4-BE49-F238E27FC236}">
                <a16:creationId xmlns:a16="http://schemas.microsoft.com/office/drawing/2014/main" id="{E92B6724-2CF1-47E9-A5FD-13435EE97C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5377" y="1482932"/>
            <a:ext cx="9845040" cy="5110402"/>
          </a:xfrm>
          <a:prstGeom prst="rect">
            <a:avLst/>
          </a:prstGeom>
        </p:spPr>
      </p:pic>
      <p:sp>
        <p:nvSpPr>
          <p:cNvPr id="15" name="Prostokąt 2">
            <a:extLst>
              <a:ext uri="{FF2B5EF4-FFF2-40B4-BE49-F238E27FC236}">
                <a16:creationId xmlns:a16="http://schemas.microsoft.com/office/drawing/2014/main" id="{6EB421C5-2D74-4C33-870B-D04E62DA0228}"/>
              </a:ext>
            </a:extLst>
          </p:cNvPr>
          <p:cNvSpPr/>
          <p:nvPr/>
        </p:nvSpPr>
        <p:spPr>
          <a:xfrm>
            <a:off x="1438692" y="6511091"/>
            <a:ext cx="8970726" cy="369332"/>
          </a:xfrm>
          <a:prstGeom prst="rect">
            <a:avLst/>
          </a:prstGeom>
        </p:spPr>
        <p:txBody>
          <a:bodyPr wrap="none">
            <a:spAutoFit/>
          </a:bodyPr>
          <a:lstStyle/>
          <a:p>
            <a:pPr algn="ctr"/>
            <a:r>
              <a:rPr lang="en-US" dirty="0"/>
              <a:t>https://docs.microsoft.com/en-us/azure/stream-analytics/stream-analytics-window-functions</a:t>
            </a:r>
          </a:p>
        </p:txBody>
      </p:sp>
    </p:spTree>
    <p:extLst>
      <p:ext uri="{BB962C8B-B14F-4D97-AF65-F5344CB8AC3E}">
        <p14:creationId xmlns:p14="http://schemas.microsoft.com/office/powerpoint/2010/main" val="18302967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43F84657-EB49-4F53-8982-163F6116A913}"/>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a:t>
            </a:r>
            <a:r>
              <a:rPr lang="pl-PL" sz="4800" b="1" spc="-50" dirty="0" err="1">
                <a:solidFill>
                  <a:srgbClr val="FF5F00"/>
                </a:solidFill>
                <a:latin typeface="Calibri Light" panose="020F0302020204030204"/>
                <a:ea typeface="+mj-ea"/>
                <a:cs typeface="+mj-cs"/>
              </a:rPr>
              <a:t>Functions</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31793151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773AA73-27B4-4423-B2D5-3083C7B3B37C}"/>
              </a:ext>
            </a:extLst>
          </p:cNvPr>
          <p:cNvGrpSpPr/>
          <p:nvPr/>
        </p:nvGrpSpPr>
        <p:grpSpPr>
          <a:xfrm>
            <a:off x="2800676" y="2045368"/>
            <a:ext cx="5698484" cy="1545469"/>
            <a:chOff x="1992001" y="1953919"/>
            <a:chExt cx="5291780" cy="1647498"/>
          </a:xfrm>
        </p:grpSpPr>
        <p:grpSp>
          <p:nvGrpSpPr>
            <p:cNvPr id="4" name="Group 3">
              <a:extLst>
                <a:ext uri="{FF2B5EF4-FFF2-40B4-BE49-F238E27FC236}">
                  <a16:creationId xmlns:a16="http://schemas.microsoft.com/office/drawing/2014/main" id="{967B2D13-80D2-49AD-B4D0-5790BF4A723A}"/>
                </a:ext>
              </a:extLst>
            </p:cNvPr>
            <p:cNvGrpSpPr/>
            <p:nvPr/>
          </p:nvGrpSpPr>
          <p:grpSpPr>
            <a:xfrm>
              <a:off x="2327037" y="2025415"/>
              <a:ext cx="1924776" cy="1549904"/>
              <a:chOff x="2062219" y="4099645"/>
              <a:chExt cx="2193116" cy="1340114"/>
            </a:xfrm>
          </p:grpSpPr>
          <p:sp>
            <p:nvSpPr>
              <p:cNvPr id="11" name="TextBox 10">
                <a:extLst>
                  <a:ext uri="{FF2B5EF4-FFF2-40B4-BE49-F238E27FC236}">
                    <a16:creationId xmlns:a16="http://schemas.microsoft.com/office/drawing/2014/main" id="{6624CE4F-A503-4C7D-84A3-B3580BA6BD0F}"/>
                  </a:ext>
                </a:extLst>
              </p:cNvPr>
              <p:cNvSpPr txBox="1"/>
              <p:nvPr/>
            </p:nvSpPr>
            <p:spPr>
              <a:xfrm>
                <a:off x="2062219" y="5049142"/>
                <a:ext cx="2193116" cy="390617"/>
              </a:xfrm>
              <a:prstGeom prst="rect">
                <a:avLst/>
              </a:prstGeom>
              <a:noFill/>
            </p:spPr>
            <p:txBody>
              <a:bodyPr wrap="none" rtlCol="0">
                <a:spAutoFit/>
              </a:bodyPr>
              <a:lstStyle/>
              <a:p>
                <a:pPr defTabSz="514350">
                  <a:lnSpc>
                    <a:spcPct val="90000"/>
                  </a:lnSpc>
                  <a:defRPr/>
                </a:pPr>
                <a:r>
                  <a:rPr lang="pl-PL" sz="1600" b="1" kern="0" dirty="0">
                    <a:solidFill>
                      <a:prstClr val="black">
                        <a:lumMod val="65000"/>
                        <a:lumOff val="35000"/>
                      </a:prstClr>
                    </a:solidFill>
                  </a:rPr>
                  <a:t>Azure </a:t>
                </a:r>
                <a:r>
                  <a:rPr lang="en-GB" sz="1600" b="1" kern="0" dirty="0">
                    <a:solidFill>
                      <a:prstClr val="black">
                        <a:lumMod val="65000"/>
                        <a:lumOff val="35000"/>
                      </a:prstClr>
                    </a:solidFill>
                  </a:rPr>
                  <a:t>HDInsight</a:t>
                </a:r>
                <a:endParaRPr lang="pl-PL" sz="1600" b="1" kern="0" dirty="0">
                  <a:solidFill>
                    <a:prstClr val="black">
                      <a:lumMod val="65000"/>
                      <a:lumOff val="35000"/>
                    </a:prstClr>
                  </a:solidFill>
                </a:endParaRPr>
              </a:p>
            </p:txBody>
          </p:sp>
          <p:pic>
            <p:nvPicPr>
              <p:cNvPr id="12" name="Picture 11">
                <a:extLst>
                  <a:ext uri="{FF2B5EF4-FFF2-40B4-BE49-F238E27FC236}">
                    <a16:creationId xmlns:a16="http://schemas.microsoft.com/office/drawing/2014/main" id="{FB0BAE54-B501-4700-BDF4-9BC4BCB060F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25583" y="4099645"/>
                <a:ext cx="1086444" cy="894371"/>
              </a:xfrm>
              <a:prstGeom prst="rect">
                <a:avLst/>
              </a:prstGeom>
            </p:spPr>
          </p:pic>
        </p:grpSp>
        <p:grpSp>
          <p:nvGrpSpPr>
            <p:cNvPr id="5" name="Group 4">
              <a:extLst>
                <a:ext uri="{FF2B5EF4-FFF2-40B4-BE49-F238E27FC236}">
                  <a16:creationId xmlns:a16="http://schemas.microsoft.com/office/drawing/2014/main" id="{08091EE7-46C5-4EE4-B21C-A882FBDC2FB0}"/>
                </a:ext>
              </a:extLst>
            </p:cNvPr>
            <p:cNvGrpSpPr/>
            <p:nvPr/>
          </p:nvGrpSpPr>
          <p:grpSpPr>
            <a:xfrm>
              <a:off x="4763554" y="2189347"/>
              <a:ext cx="2485167" cy="1412070"/>
              <a:chOff x="3647395" y="3148950"/>
              <a:chExt cx="3271776" cy="1573260"/>
            </a:xfrm>
          </p:grpSpPr>
          <p:sp>
            <p:nvSpPr>
              <p:cNvPr id="9" name="TextBox 8">
                <a:extLst>
                  <a:ext uri="{FF2B5EF4-FFF2-40B4-BE49-F238E27FC236}">
                    <a16:creationId xmlns:a16="http://schemas.microsoft.com/office/drawing/2014/main" id="{77DD6ABF-F4D1-45E3-A4E3-62963B0FC076}"/>
                  </a:ext>
                </a:extLst>
              </p:cNvPr>
              <p:cNvSpPr txBox="1"/>
              <p:nvPr/>
            </p:nvSpPr>
            <p:spPr>
              <a:xfrm>
                <a:off x="3647395" y="4218873"/>
                <a:ext cx="3271776" cy="503337"/>
              </a:xfrm>
              <a:prstGeom prst="rect">
                <a:avLst/>
              </a:prstGeom>
              <a:noFill/>
            </p:spPr>
            <p:txBody>
              <a:bodyPr wrap="square" rtlCol="0">
                <a:spAutoFit/>
              </a:bodyPr>
              <a:lstStyle/>
              <a:p>
                <a:pPr algn="ctr" defTabSz="514350">
                  <a:lnSpc>
                    <a:spcPct val="90000"/>
                  </a:lnSpc>
                  <a:defRPr/>
                </a:pPr>
                <a:r>
                  <a:rPr lang="pl-PL" sz="1600" b="1" kern="0" dirty="0">
                    <a:solidFill>
                      <a:prstClr val="black">
                        <a:lumMod val="65000"/>
                        <a:lumOff val="35000"/>
                      </a:prstClr>
                    </a:solidFill>
                  </a:rPr>
                  <a:t>Azure</a:t>
                </a:r>
                <a:r>
                  <a:rPr lang="en-GB" sz="1600" b="1" kern="0" dirty="0">
                    <a:solidFill>
                      <a:prstClr val="black">
                        <a:lumMod val="65000"/>
                        <a:lumOff val="35000"/>
                      </a:prstClr>
                    </a:solidFill>
                  </a:rPr>
                  <a:t> Databricks</a:t>
                </a:r>
              </a:p>
            </p:txBody>
          </p:sp>
          <p:pic>
            <p:nvPicPr>
              <p:cNvPr id="10" name="Picture 9">
                <a:extLst>
                  <a:ext uri="{FF2B5EF4-FFF2-40B4-BE49-F238E27FC236}">
                    <a16:creationId xmlns:a16="http://schemas.microsoft.com/office/drawing/2014/main" id="{9B03984F-FC67-416E-B125-A2E593ECF4BA}"/>
                  </a:ext>
                </a:extLst>
              </p:cNvPr>
              <p:cNvPicPr>
                <a:picLocks noChangeAspect="1"/>
              </p:cNvPicPr>
              <p:nvPr/>
            </p:nvPicPr>
            <p:blipFill>
              <a:blip r:embed="rId3"/>
              <a:stretch>
                <a:fillRect/>
              </a:stretch>
            </p:blipFill>
            <p:spPr>
              <a:xfrm>
                <a:off x="4985335" y="3148950"/>
                <a:ext cx="1108132" cy="969810"/>
              </a:xfrm>
              <a:prstGeom prst="rect">
                <a:avLst/>
              </a:prstGeom>
            </p:spPr>
          </p:pic>
        </p:grpSp>
        <p:sp>
          <p:nvSpPr>
            <p:cNvPr id="6" name="Left Bracket 5">
              <a:extLst>
                <a:ext uri="{FF2B5EF4-FFF2-40B4-BE49-F238E27FC236}">
                  <a16:creationId xmlns:a16="http://schemas.microsoft.com/office/drawing/2014/main" id="{C2275946-3D3D-4E03-ADD9-1ADB3324F815}"/>
                </a:ext>
              </a:extLst>
            </p:cNvPr>
            <p:cNvSpPr/>
            <p:nvPr/>
          </p:nvSpPr>
          <p:spPr>
            <a:xfrm>
              <a:off x="1992001" y="1953919"/>
              <a:ext cx="90487" cy="1467090"/>
            </a:xfrm>
            <a:prstGeom prst="leftBracket">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pl-PL" b="1" dirty="0"/>
            </a:p>
          </p:txBody>
        </p:sp>
        <p:sp>
          <p:nvSpPr>
            <p:cNvPr id="7" name="Right Bracket 6">
              <a:extLst>
                <a:ext uri="{FF2B5EF4-FFF2-40B4-BE49-F238E27FC236}">
                  <a16:creationId xmlns:a16="http://schemas.microsoft.com/office/drawing/2014/main" id="{6D8CF461-0AC3-40F5-90DC-B94DD028D35C}"/>
                </a:ext>
              </a:extLst>
            </p:cNvPr>
            <p:cNvSpPr/>
            <p:nvPr/>
          </p:nvSpPr>
          <p:spPr>
            <a:xfrm>
              <a:off x="7193294" y="1963823"/>
              <a:ext cx="90487" cy="1528078"/>
            </a:xfrm>
            <a:prstGeom prst="rightBracket">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pl-PL"/>
            </a:p>
          </p:txBody>
        </p:sp>
        <p:sp>
          <p:nvSpPr>
            <p:cNvPr id="8" name="TextBox 7">
              <a:extLst>
                <a:ext uri="{FF2B5EF4-FFF2-40B4-BE49-F238E27FC236}">
                  <a16:creationId xmlns:a16="http://schemas.microsoft.com/office/drawing/2014/main" id="{D21D544A-2D09-4543-AF7F-9C9E5274190E}"/>
                </a:ext>
              </a:extLst>
            </p:cNvPr>
            <p:cNvSpPr txBox="1"/>
            <p:nvPr/>
          </p:nvSpPr>
          <p:spPr>
            <a:xfrm>
              <a:off x="4164298" y="2019975"/>
              <a:ext cx="819455" cy="707886"/>
            </a:xfrm>
            <a:prstGeom prst="rect">
              <a:avLst/>
            </a:prstGeom>
            <a:noFill/>
          </p:spPr>
          <p:txBody>
            <a:bodyPr wrap="none" rtlCol="0">
              <a:spAutoFit/>
            </a:bodyPr>
            <a:lstStyle/>
            <a:p>
              <a:r>
                <a:rPr lang="en-GB" sz="4000" b="1" dirty="0">
                  <a:solidFill>
                    <a:srgbClr val="FF5F00"/>
                  </a:solidFill>
                </a:rPr>
                <a:t>OR</a:t>
              </a:r>
              <a:endParaRPr lang="pl-PL" sz="2000" b="1" dirty="0">
                <a:solidFill>
                  <a:srgbClr val="FF5F00"/>
                </a:solidFill>
              </a:endParaRPr>
            </a:p>
          </p:txBody>
        </p:sp>
      </p:grpSp>
      <p:pic>
        <p:nvPicPr>
          <p:cNvPr id="13" name="Picture 2" descr="https://spark.apache.org/images/spark-logo-trademark.png">
            <a:extLst>
              <a:ext uri="{FF2B5EF4-FFF2-40B4-BE49-F238E27FC236}">
                <a16:creationId xmlns:a16="http://schemas.microsoft.com/office/drawing/2014/main" id="{9D2FDA50-4801-40EE-B558-AECFAAD56F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8332" y="3727985"/>
            <a:ext cx="4943387" cy="2629460"/>
          </a:xfrm>
          <a:prstGeom prst="rect">
            <a:avLst/>
          </a:prstGeom>
          <a:noFill/>
          <a:extLst>
            <a:ext uri="{909E8E84-426E-40DD-AFC4-6F175D3DCCD1}">
              <a14:hiddenFill xmlns:a14="http://schemas.microsoft.com/office/drawing/2010/main">
                <a:solidFill>
                  <a:srgbClr val="FFFFFF"/>
                </a:solidFill>
              </a14:hiddenFill>
            </a:ext>
          </a:extLst>
        </p:spPr>
      </p:pic>
      <p:sp>
        <p:nvSpPr>
          <p:cNvPr id="14" name="Text Placeholder 1">
            <a:extLst>
              <a:ext uri="{FF2B5EF4-FFF2-40B4-BE49-F238E27FC236}">
                <a16:creationId xmlns:a16="http://schemas.microsoft.com/office/drawing/2014/main" id="{FC5FB237-7630-42AF-ADE3-442F64120A36}"/>
              </a:ext>
            </a:extLst>
          </p:cNvPr>
          <p:cNvSpPr txBox="1">
            <a:spLocks/>
          </p:cNvSpPr>
          <p:nvPr/>
        </p:nvSpPr>
        <p:spPr>
          <a:xfrm>
            <a:off x="792127" y="857465"/>
            <a:ext cx="8304248" cy="9572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800" b="1" spc="-50" dirty="0">
                <a:solidFill>
                  <a:srgbClr val="FF5F00"/>
                </a:solidFill>
                <a:latin typeface="Calibri Light" panose="020F0302020204030204"/>
                <a:ea typeface="+mj-ea"/>
                <a:cs typeface="+mj-cs"/>
              </a:rPr>
              <a:t>Azure Event Hub vs IoT Hub</a:t>
            </a:r>
            <a:r>
              <a:rPr lang="pl-PL" sz="4800" b="1" spc="-50" dirty="0">
                <a:solidFill>
                  <a:srgbClr val="FF5F00"/>
                </a:solidFill>
                <a:latin typeface="Calibri Light" panose="020F0302020204030204"/>
                <a:ea typeface="+mj-ea"/>
                <a:cs typeface="+mj-cs"/>
              </a:rPr>
              <a:t> </a:t>
            </a:r>
            <a:br>
              <a:rPr lang="pl-PL" sz="4800" dirty="0"/>
            </a:br>
            <a:endParaRPr lang="pl-PL" sz="4800" b="1" spc="-50" dirty="0">
              <a:solidFill>
                <a:srgbClr val="FF5F00"/>
              </a:solidFill>
              <a:latin typeface="Calibri Light" panose="020F0302020204030204"/>
              <a:ea typeface="+mj-ea"/>
              <a:cs typeface="+mj-cs"/>
            </a:endParaRPr>
          </a:p>
        </p:txBody>
      </p:sp>
    </p:spTree>
    <p:extLst>
      <p:ext uri="{BB962C8B-B14F-4D97-AF65-F5344CB8AC3E}">
        <p14:creationId xmlns:p14="http://schemas.microsoft.com/office/powerpoint/2010/main" val="3377371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err="1">
                <a:solidFill>
                  <a:srgbClr val="FF5F00"/>
                </a:solidFill>
                <a:latin typeface="Calibri Light" panose="020F0302020204030204"/>
              </a:rPr>
              <a:t>Azure</a:t>
            </a:r>
            <a:r>
              <a:rPr lang="pl-PL" b="1" spc="-50" dirty="0">
                <a:solidFill>
                  <a:srgbClr val="FF5F00"/>
                </a:solidFill>
                <a:latin typeface="Calibri Light" panose="020F0302020204030204"/>
              </a:rPr>
              <a:t> </a:t>
            </a:r>
            <a:r>
              <a:rPr lang="pl-PL" b="1" spc="-50" dirty="0" err="1">
                <a:solidFill>
                  <a:srgbClr val="FF5F00"/>
                </a:solidFill>
                <a:latin typeface="Calibri Light" panose="020F0302020204030204"/>
              </a:rPr>
              <a:t>Databricks</a:t>
            </a:r>
            <a:r>
              <a:rPr lang="pl-PL" b="1" spc="-50" dirty="0">
                <a:solidFill>
                  <a:srgbClr val="FF5F00"/>
                </a:solidFill>
                <a:latin typeface="Calibri Light" panose="020F0302020204030204"/>
              </a:rPr>
              <a:t> </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3416320"/>
          </a:xfrm>
          <a:prstGeom prst="rect">
            <a:avLst/>
          </a:prstGeom>
        </p:spPr>
        <p:txBody>
          <a:bodyPr wrap="square">
            <a:spAutoFit/>
          </a:bodyPr>
          <a:lstStyle/>
          <a:p>
            <a:r>
              <a:rPr lang="en-US" b="1" dirty="0">
                <a:solidFill>
                  <a:schemeClr val="tx1">
                    <a:lumMod val="65000"/>
                    <a:lumOff val="35000"/>
                  </a:schemeClr>
                </a:solidFill>
              </a:rPr>
              <a:t>Azure Databricks is an Apache Spark-based analytics platform optimized for the Microsoft Azure cloud services platform</a:t>
            </a:r>
          </a:p>
          <a:p>
            <a:pPr marL="285750" indent="-285750">
              <a:buFont typeface="Arial" panose="020B0604020202020204" pitchFamily="34" charset="0"/>
              <a:buChar char="•"/>
            </a:pPr>
            <a:r>
              <a:rPr lang="en-US" dirty="0">
                <a:solidFill>
                  <a:schemeClr val="tx1">
                    <a:lumMod val="65000"/>
                    <a:lumOff val="35000"/>
                  </a:schemeClr>
                </a:solidFill>
              </a:rPr>
              <a:t> Integration with Azure services:</a:t>
            </a:r>
          </a:p>
          <a:p>
            <a:pPr marL="742950" lvl="1" indent="-285750">
              <a:buFont typeface="Arial" panose="020B0604020202020204" pitchFamily="34" charset="0"/>
              <a:buChar char="•"/>
            </a:pPr>
            <a:r>
              <a:rPr lang="en-US" dirty="0">
                <a:solidFill>
                  <a:schemeClr val="tx1">
                    <a:lumMod val="65000"/>
                    <a:lumOff val="35000"/>
                  </a:schemeClr>
                </a:solidFill>
              </a:rPr>
              <a:t>SQL Data Warehouse</a:t>
            </a:r>
          </a:p>
          <a:p>
            <a:pPr marL="742950" lvl="1" indent="-285750">
              <a:buFont typeface="Arial" panose="020B0604020202020204" pitchFamily="34" charset="0"/>
              <a:buChar char="•"/>
            </a:pPr>
            <a:r>
              <a:rPr lang="en-US" dirty="0">
                <a:solidFill>
                  <a:schemeClr val="tx1">
                    <a:lumMod val="65000"/>
                    <a:lumOff val="35000"/>
                  </a:schemeClr>
                </a:solidFill>
              </a:rPr>
              <a:t>Cosmos DB</a:t>
            </a:r>
          </a:p>
          <a:p>
            <a:pPr marL="742950" lvl="1" indent="-285750">
              <a:buFont typeface="Arial" panose="020B0604020202020204" pitchFamily="34" charset="0"/>
              <a:buChar char="•"/>
            </a:pPr>
            <a:r>
              <a:rPr lang="en-US" b="1" dirty="0">
                <a:solidFill>
                  <a:schemeClr val="accent6">
                    <a:lumMod val="75000"/>
                  </a:schemeClr>
                </a:solidFill>
              </a:rPr>
              <a:t>Data Lake Store</a:t>
            </a:r>
          </a:p>
          <a:p>
            <a:pPr marL="742950" lvl="1" indent="-285750">
              <a:buFont typeface="Arial" panose="020B0604020202020204" pitchFamily="34" charset="0"/>
              <a:buChar char="•"/>
            </a:pPr>
            <a:r>
              <a:rPr lang="en-US" dirty="0">
                <a:solidFill>
                  <a:schemeClr val="tx1">
                    <a:lumMod val="65000"/>
                    <a:lumOff val="35000"/>
                  </a:schemeClr>
                </a:solidFill>
              </a:rPr>
              <a:t>Blob Storage</a:t>
            </a:r>
          </a:p>
          <a:p>
            <a:pPr marL="742950" lvl="1" indent="-285750">
              <a:buFont typeface="Arial" panose="020B0604020202020204" pitchFamily="34" charset="0"/>
              <a:buChar char="•"/>
            </a:pPr>
            <a:r>
              <a:rPr lang="en-US" dirty="0">
                <a:solidFill>
                  <a:schemeClr val="accent6">
                    <a:lumMod val="75000"/>
                  </a:schemeClr>
                </a:solidFill>
              </a:rPr>
              <a:t>Event Hub</a:t>
            </a:r>
          </a:p>
          <a:p>
            <a:pPr marL="285750" indent="-285750">
              <a:buFont typeface="Arial" panose="020B0604020202020204" pitchFamily="34" charset="0"/>
              <a:buChar char="•"/>
            </a:pPr>
            <a:r>
              <a:rPr lang="en-US" dirty="0">
                <a:solidFill>
                  <a:schemeClr val="tx1">
                    <a:lumMod val="65000"/>
                    <a:lumOff val="35000"/>
                  </a:schemeClr>
                </a:solidFill>
              </a:rPr>
              <a:t>Integration with </a:t>
            </a:r>
            <a:r>
              <a:rPr lang="en-US" b="1" dirty="0">
                <a:solidFill>
                  <a:schemeClr val="accent6">
                    <a:lumMod val="75000"/>
                  </a:schemeClr>
                </a:solidFill>
              </a:rPr>
              <a:t>Azure Active Directory</a:t>
            </a:r>
          </a:p>
          <a:p>
            <a:pPr marL="285750" indent="-285750">
              <a:buFont typeface="Arial" panose="020B0604020202020204" pitchFamily="34" charset="0"/>
              <a:buChar char="•"/>
            </a:pPr>
            <a:r>
              <a:rPr lang="en-US" dirty="0">
                <a:solidFill>
                  <a:schemeClr val="tx1">
                    <a:lumMod val="65000"/>
                    <a:lumOff val="35000"/>
                  </a:schemeClr>
                </a:solidFill>
              </a:rPr>
              <a:t>Notebooks : R, </a:t>
            </a:r>
            <a:r>
              <a:rPr lang="en-US" b="1" dirty="0">
                <a:solidFill>
                  <a:schemeClr val="accent6">
                    <a:lumMod val="75000"/>
                  </a:schemeClr>
                </a:solidFill>
              </a:rPr>
              <a:t>Python</a:t>
            </a:r>
            <a:r>
              <a:rPr lang="en-US" dirty="0">
                <a:solidFill>
                  <a:schemeClr val="tx1">
                    <a:lumMod val="65000"/>
                    <a:lumOff val="35000"/>
                  </a:schemeClr>
                </a:solidFill>
              </a:rPr>
              <a:t>, Scala, or </a:t>
            </a:r>
            <a:r>
              <a:rPr lang="en-US" b="1" dirty="0">
                <a:solidFill>
                  <a:schemeClr val="tx1">
                    <a:lumMod val="65000"/>
                    <a:lumOff val="35000"/>
                  </a:schemeClr>
                </a:solidFill>
              </a:rPr>
              <a:t>SQL</a:t>
            </a:r>
          </a:p>
          <a:p>
            <a:endParaRPr lang="en-US" dirty="0"/>
          </a:p>
          <a:p>
            <a:endParaRPr lang="en-GB" dirty="0"/>
          </a:p>
        </p:txBody>
      </p:sp>
    </p:spTree>
    <p:extLst>
      <p:ext uri="{BB962C8B-B14F-4D97-AF65-F5344CB8AC3E}">
        <p14:creationId xmlns:p14="http://schemas.microsoft.com/office/powerpoint/2010/main" val="4136947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Marketing</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2800767"/>
          </a:xfrm>
          <a:prstGeom prst="rect">
            <a:avLst/>
          </a:prstGeom>
        </p:spPr>
        <p:txBody>
          <a:bodyPr wrap="square">
            <a:spAutoFit/>
          </a:bodyPr>
          <a:lstStyle/>
          <a:p>
            <a:pPr indent="-285750">
              <a:spcBef>
                <a:spcPts val="600"/>
              </a:spcBef>
              <a:buFont typeface="Arial" panose="020B0604020202020204" pitchFamily="34" charset="0"/>
              <a:buChar char="•"/>
            </a:pPr>
            <a:r>
              <a:rPr lang="en-US" sz="2600" dirty="0">
                <a:solidFill>
                  <a:srgbClr val="465562"/>
                </a:solidFill>
                <a:latin typeface="Euphemia"/>
              </a:rPr>
              <a:t>Apache Spark™</a:t>
            </a:r>
            <a:r>
              <a:rPr lang="pl-PL" sz="2600" dirty="0">
                <a:solidFill>
                  <a:srgbClr val="465562"/>
                </a:solidFill>
                <a:latin typeface="Euphemia"/>
              </a:rPr>
              <a:t> </a:t>
            </a:r>
            <a:r>
              <a:rPr lang="en-US" sz="2600" dirty="0">
                <a:solidFill>
                  <a:srgbClr val="465562"/>
                </a:solidFill>
                <a:latin typeface="Euphemia"/>
              </a:rPr>
              <a:t>is a unified analytics engine for large-scale data processing.</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FF5F00"/>
                </a:solidFill>
                <a:latin typeface="Euphemia"/>
              </a:rPr>
              <a:t>Speed</a:t>
            </a:r>
            <a:endParaRPr lang="pl-PL" sz="2600" dirty="0">
              <a:solidFill>
                <a:srgbClr val="FF5F00"/>
              </a:solidFill>
              <a:latin typeface="Euphemia"/>
            </a:endParaRPr>
          </a:p>
          <a:p>
            <a:pPr indent="-285750">
              <a:spcBef>
                <a:spcPts val="600"/>
              </a:spcBef>
              <a:buFont typeface="Arial" panose="020B0604020202020204" pitchFamily="34" charset="0"/>
              <a:buChar char="•"/>
            </a:pPr>
            <a:r>
              <a:rPr lang="pl-PL" sz="2600" dirty="0" err="1">
                <a:latin typeface="Euphemia"/>
              </a:rPr>
              <a:t>Easy</a:t>
            </a:r>
            <a:r>
              <a:rPr lang="pl-PL" sz="2600" dirty="0">
                <a:latin typeface="Euphemia"/>
              </a:rPr>
              <a:t> of </a:t>
            </a:r>
            <a:r>
              <a:rPr lang="pl-PL" sz="2600" dirty="0" err="1">
                <a:latin typeface="Euphemia"/>
              </a:rPr>
              <a:t>use</a:t>
            </a:r>
            <a:r>
              <a:rPr lang="pl-PL" sz="2600" dirty="0">
                <a:latin typeface="Euphemia"/>
              </a:rPr>
              <a:t> </a:t>
            </a:r>
          </a:p>
          <a:p>
            <a:pPr indent="-285750">
              <a:spcBef>
                <a:spcPts val="600"/>
              </a:spcBef>
              <a:buFont typeface="Arial" panose="020B0604020202020204" pitchFamily="34" charset="0"/>
              <a:buChar char="•"/>
            </a:pPr>
            <a:r>
              <a:rPr lang="pl-PL" sz="2600" dirty="0" err="1">
                <a:solidFill>
                  <a:srgbClr val="FF5F00"/>
                </a:solidFill>
                <a:latin typeface="Euphemia"/>
              </a:rPr>
              <a:t>Generality</a:t>
            </a:r>
            <a:endParaRPr lang="pl-PL" sz="2600" dirty="0">
              <a:solidFill>
                <a:srgbClr val="FF5F00"/>
              </a:solidFill>
              <a:latin typeface="Euphemia"/>
            </a:endParaRPr>
          </a:p>
          <a:p>
            <a:pPr indent="-285750">
              <a:spcBef>
                <a:spcPts val="600"/>
              </a:spcBef>
              <a:buFont typeface="Arial" panose="020B0604020202020204" pitchFamily="34" charset="0"/>
              <a:buChar char="•"/>
            </a:pPr>
            <a:r>
              <a:rPr lang="pl-PL" sz="2600" dirty="0" err="1">
                <a:latin typeface="Euphemia"/>
              </a:rPr>
              <a:t>Runs</a:t>
            </a:r>
            <a:r>
              <a:rPr lang="pl-PL" sz="2600" dirty="0">
                <a:latin typeface="Euphemia"/>
              </a:rPr>
              <a:t> </a:t>
            </a:r>
            <a:r>
              <a:rPr lang="pl-PL" sz="2600" dirty="0" err="1">
                <a:latin typeface="Euphemia"/>
              </a:rPr>
              <a:t>Everywhere</a:t>
            </a:r>
            <a:endParaRPr lang="pl-PL" sz="2600" dirty="0">
              <a:latin typeface="Euphemia"/>
            </a:endParaRPr>
          </a:p>
        </p:txBody>
      </p:sp>
    </p:spTree>
    <p:extLst>
      <p:ext uri="{BB962C8B-B14F-4D97-AF65-F5344CB8AC3E}">
        <p14:creationId xmlns:p14="http://schemas.microsoft.com/office/powerpoint/2010/main" val="11246457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Stack</a:t>
            </a:r>
            <a:endParaRPr lang="pl-PL" dirty="0"/>
          </a:p>
        </p:txBody>
      </p:sp>
      <p:pic>
        <p:nvPicPr>
          <p:cNvPr id="4098" name="Picture 2" descr="Znalezione obrazy dla zapytania apache spark stack">
            <a:extLst>
              <a:ext uri="{FF2B5EF4-FFF2-40B4-BE49-F238E27FC236}">
                <a16:creationId xmlns:a16="http://schemas.microsoft.com/office/drawing/2014/main" id="{EFD2DDFF-32B5-4DEC-BF87-C800596E19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6815" y="1814764"/>
            <a:ext cx="7404732" cy="3485956"/>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3ED5780A-D0FB-42B6-B4AD-4E8BB6440564}"/>
              </a:ext>
            </a:extLst>
          </p:cNvPr>
          <p:cNvSpPr/>
          <p:nvPr/>
        </p:nvSpPr>
        <p:spPr>
          <a:xfrm>
            <a:off x="3688129" y="5631203"/>
            <a:ext cx="4815742" cy="369332"/>
          </a:xfrm>
          <a:prstGeom prst="rect">
            <a:avLst/>
          </a:prstGeom>
        </p:spPr>
        <p:txBody>
          <a:bodyPr wrap="none">
            <a:spAutoFit/>
          </a:bodyPr>
          <a:lstStyle/>
          <a:p>
            <a:r>
              <a:rPr lang="en-US" dirty="0"/>
              <a:t>https://spark.apache.org/images/spark-stack.png</a:t>
            </a:r>
          </a:p>
        </p:txBody>
      </p:sp>
    </p:spTree>
    <p:extLst>
      <p:ext uri="{BB962C8B-B14F-4D97-AF65-F5344CB8AC3E}">
        <p14:creationId xmlns:p14="http://schemas.microsoft.com/office/powerpoint/2010/main" val="38043815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Architecture</a:t>
            </a:r>
            <a:endParaRPr lang="pl-PL" dirty="0"/>
          </a:p>
        </p:txBody>
      </p:sp>
      <p:pic>
        <p:nvPicPr>
          <p:cNvPr id="4100" name="Picture 4" descr="driver sparkcontext clustermanager workers executors.png">
            <a:extLst>
              <a:ext uri="{FF2B5EF4-FFF2-40B4-BE49-F238E27FC236}">
                <a16:creationId xmlns:a16="http://schemas.microsoft.com/office/drawing/2014/main" id="{3159892B-A0E6-475A-9AE7-A0A3D6516D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0388" y="1366838"/>
            <a:ext cx="5991225" cy="4124325"/>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25378C7D-B26B-4AD4-B887-5B3A617E9C6D}"/>
              </a:ext>
            </a:extLst>
          </p:cNvPr>
          <p:cNvSpPr/>
          <p:nvPr/>
        </p:nvSpPr>
        <p:spPr>
          <a:xfrm>
            <a:off x="2995613" y="5491162"/>
            <a:ext cx="6096000" cy="646331"/>
          </a:xfrm>
          <a:prstGeom prst="rect">
            <a:avLst/>
          </a:prstGeom>
        </p:spPr>
        <p:txBody>
          <a:bodyPr>
            <a:spAutoFit/>
          </a:bodyPr>
          <a:lstStyle/>
          <a:p>
            <a:r>
              <a:rPr lang="en-US" dirty="0"/>
              <a:t>https://jaceklaskowski.gitbooks.io/mastering-apache-spark/spark-architecture.html</a:t>
            </a:r>
          </a:p>
        </p:txBody>
      </p:sp>
    </p:spTree>
    <p:extLst>
      <p:ext uri="{BB962C8B-B14F-4D97-AF65-F5344CB8AC3E}">
        <p14:creationId xmlns:p14="http://schemas.microsoft.com/office/powerpoint/2010/main" val="33500300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Hosting</a:t>
            </a:r>
          </a:p>
          <a:p>
            <a:endParaRPr lang="pl-PL" dirty="0"/>
          </a:p>
        </p:txBody>
      </p:sp>
      <p:pic>
        <p:nvPicPr>
          <p:cNvPr id="8194" name="Picture 2" descr="Znalezione obrazy dla zapytania spark mesos yarn">
            <a:extLst>
              <a:ext uri="{FF2B5EF4-FFF2-40B4-BE49-F238E27FC236}">
                <a16:creationId xmlns:a16="http://schemas.microsoft.com/office/drawing/2014/main" id="{F42810E3-EB9C-4B73-806F-C03FD67A89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2077" y="1993682"/>
            <a:ext cx="7143750" cy="2667000"/>
          </a:xfrm>
          <a:prstGeom prst="rect">
            <a:avLst/>
          </a:prstGeom>
          <a:noFill/>
          <a:extLst>
            <a:ext uri="{909E8E84-426E-40DD-AFC4-6F175D3DCCD1}">
              <a14:hiddenFill xmlns:a14="http://schemas.microsoft.com/office/drawing/2010/main">
                <a:solidFill>
                  <a:srgbClr val="FFFFFF"/>
                </a:solidFill>
              </a14:hiddenFill>
            </a:ext>
          </a:extLst>
        </p:spPr>
      </p:pic>
      <p:sp>
        <p:nvSpPr>
          <p:cNvPr id="3" name="Prostokąt 2">
            <a:extLst>
              <a:ext uri="{FF2B5EF4-FFF2-40B4-BE49-F238E27FC236}">
                <a16:creationId xmlns:a16="http://schemas.microsoft.com/office/drawing/2014/main" id="{D97633B0-8574-45D6-84EB-7B9FE9FB5ACD}"/>
              </a:ext>
            </a:extLst>
          </p:cNvPr>
          <p:cNvSpPr/>
          <p:nvPr/>
        </p:nvSpPr>
        <p:spPr>
          <a:xfrm>
            <a:off x="3048000" y="5677369"/>
            <a:ext cx="6096000" cy="646331"/>
          </a:xfrm>
          <a:prstGeom prst="rect">
            <a:avLst/>
          </a:prstGeom>
        </p:spPr>
        <p:txBody>
          <a:bodyPr>
            <a:spAutoFit/>
          </a:bodyPr>
          <a:lstStyle/>
          <a:p>
            <a:r>
              <a:rPr lang="en-US" dirty="0"/>
              <a:t>http://www.agildata.com/wp-content/uploads/2016/03/Blog-InlineIMAGES-ClusterManagement.png</a:t>
            </a:r>
          </a:p>
        </p:txBody>
      </p:sp>
    </p:spTree>
    <p:extLst>
      <p:ext uri="{BB962C8B-B14F-4D97-AF65-F5344CB8AC3E}">
        <p14:creationId xmlns:p14="http://schemas.microsoft.com/office/powerpoint/2010/main" val="20438577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Architecture</a:t>
            </a:r>
            <a:endParaRPr lang="pl-PL" dirty="0"/>
          </a:p>
        </p:txBody>
      </p:sp>
      <p:sp>
        <p:nvSpPr>
          <p:cNvPr id="3" name="Prostokąt 2">
            <a:extLst>
              <a:ext uri="{FF2B5EF4-FFF2-40B4-BE49-F238E27FC236}">
                <a16:creationId xmlns:a16="http://schemas.microsoft.com/office/drawing/2014/main" id="{25378C7D-B26B-4AD4-B887-5B3A617E9C6D}"/>
              </a:ext>
            </a:extLst>
          </p:cNvPr>
          <p:cNvSpPr/>
          <p:nvPr/>
        </p:nvSpPr>
        <p:spPr>
          <a:xfrm>
            <a:off x="2995613" y="5491162"/>
            <a:ext cx="6096000" cy="646331"/>
          </a:xfrm>
          <a:prstGeom prst="rect">
            <a:avLst/>
          </a:prstGeom>
        </p:spPr>
        <p:txBody>
          <a:bodyPr>
            <a:spAutoFit/>
          </a:bodyPr>
          <a:lstStyle/>
          <a:p>
            <a:r>
              <a:rPr lang="en-US" dirty="0"/>
              <a:t>https://jaceklaskowski.gitbooks.io/mastering-apache-spark/spark-architecture.html</a:t>
            </a:r>
          </a:p>
        </p:txBody>
      </p:sp>
      <p:pic>
        <p:nvPicPr>
          <p:cNvPr id="6146" name="Picture 2" descr="Znalezione obrazy dla zapytania apache spark">
            <a:extLst>
              <a:ext uri="{FF2B5EF4-FFF2-40B4-BE49-F238E27FC236}">
                <a16:creationId xmlns:a16="http://schemas.microsoft.com/office/drawing/2014/main" id="{4452B1EC-1DB4-42DD-B945-544AA818DB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3160" y="1336114"/>
            <a:ext cx="7560906" cy="3972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6069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8129F-88C7-4AFD-B473-255752BD0890}"/>
              </a:ext>
            </a:extLst>
          </p:cNvPr>
          <p:cNvSpPr>
            <a:spLocks noGrp="1"/>
          </p:cNvSpPr>
          <p:nvPr>
            <p:ph type="body" sz="quarter" idx="13"/>
          </p:nvPr>
        </p:nvSpPr>
        <p:spPr>
          <a:xfrm>
            <a:off x="1178560" y="851348"/>
            <a:ext cx="4657761" cy="957299"/>
          </a:xfrm>
        </p:spPr>
        <p:txBody>
          <a:bodyPr/>
          <a:lstStyle/>
          <a:p>
            <a:r>
              <a:rPr lang="pl-PL" sz="4800" spc="-50" dirty="0" err="1">
                <a:solidFill>
                  <a:srgbClr val="000000">
                    <a:lumMod val="75000"/>
                    <a:lumOff val="25000"/>
                  </a:srgbClr>
                </a:solidFill>
                <a:latin typeface="Calibri Light" panose="020F0302020204030204"/>
                <a:ea typeface="+mj-ea"/>
                <a:cs typeface="+mj-cs"/>
              </a:rPr>
              <a:t>Goals</a:t>
            </a:r>
            <a:endParaRPr lang="pl-PL" sz="4800" spc="-50" dirty="0">
              <a:solidFill>
                <a:srgbClr val="000000">
                  <a:lumMod val="75000"/>
                  <a:lumOff val="25000"/>
                </a:srgbClr>
              </a:solidFill>
              <a:latin typeface="Calibri Light" panose="020F0302020204030204"/>
              <a:ea typeface="+mj-ea"/>
              <a:cs typeface="+mj-cs"/>
            </a:endParaRPr>
          </a:p>
        </p:txBody>
      </p:sp>
      <p:sp>
        <p:nvSpPr>
          <p:cNvPr id="5" name="Rectangle 4">
            <a:extLst>
              <a:ext uri="{FF2B5EF4-FFF2-40B4-BE49-F238E27FC236}">
                <a16:creationId xmlns:a16="http://schemas.microsoft.com/office/drawing/2014/main" id="{3E2D7AD4-30A0-4EF0-A3FF-38878DE1BABB}"/>
              </a:ext>
            </a:extLst>
          </p:cNvPr>
          <p:cNvSpPr/>
          <p:nvPr/>
        </p:nvSpPr>
        <p:spPr>
          <a:xfrm>
            <a:off x="1452880" y="2090172"/>
            <a:ext cx="9519920" cy="1938992"/>
          </a:xfrm>
          <a:prstGeom prst="rect">
            <a:avLst/>
          </a:prstGeom>
        </p:spPr>
        <p:txBody>
          <a:bodyPr wrap="square">
            <a:spAutoFit/>
          </a:bodyPr>
          <a:lstStyle/>
          <a:p>
            <a:pPr>
              <a:buFont typeface="Wingdings" panose="05000000000000000000" pitchFamily="2" charset="2"/>
              <a:buChar char="§"/>
            </a:pPr>
            <a:r>
              <a:rPr lang="en-GB" sz="4000" b="1" dirty="0">
                <a:solidFill>
                  <a:schemeClr val="tx1">
                    <a:lumMod val="65000"/>
                    <a:lumOff val="35000"/>
                  </a:schemeClr>
                </a:solidFill>
              </a:rPr>
              <a:t> </a:t>
            </a:r>
            <a:r>
              <a:rPr lang="pl-PL" sz="4000" b="1" dirty="0" err="1">
                <a:solidFill>
                  <a:srgbClr val="EF942F"/>
                </a:solidFill>
              </a:rPr>
              <a:t>Share</a:t>
            </a:r>
            <a:r>
              <a:rPr lang="pl-PL" sz="4000" b="1" dirty="0">
                <a:solidFill>
                  <a:srgbClr val="EF942F"/>
                </a:solidFill>
              </a:rPr>
              <a:t> </a:t>
            </a:r>
            <a:r>
              <a:rPr lang="pl-PL" sz="4000" b="1" dirty="0" err="1">
                <a:solidFill>
                  <a:schemeClr val="bg2"/>
                </a:solidFill>
              </a:rPr>
              <a:t>knowledge</a:t>
            </a:r>
            <a:r>
              <a:rPr lang="pl-PL" sz="4000" b="1" dirty="0">
                <a:solidFill>
                  <a:schemeClr val="bg2"/>
                </a:solidFill>
              </a:rPr>
              <a:t> </a:t>
            </a:r>
            <a:r>
              <a:rPr lang="pl-PL" sz="4000" b="1" dirty="0" err="1">
                <a:solidFill>
                  <a:schemeClr val="bg2"/>
                </a:solidFill>
              </a:rPr>
              <a:t>about</a:t>
            </a:r>
            <a:r>
              <a:rPr lang="pl-PL" sz="4000" b="1" dirty="0">
                <a:solidFill>
                  <a:schemeClr val="bg2"/>
                </a:solidFill>
              </a:rPr>
              <a:t> big data</a:t>
            </a:r>
            <a:endParaRPr lang="en-GB" sz="4000" b="1" dirty="0">
              <a:solidFill>
                <a:schemeClr val="bg2"/>
              </a:solidFill>
            </a:endParaRPr>
          </a:p>
          <a:p>
            <a:pPr>
              <a:buFont typeface="Wingdings" panose="05000000000000000000" pitchFamily="2" charset="2"/>
              <a:buChar char="§"/>
            </a:pPr>
            <a:r>
              <a:rPr lang="pl-PL" sz="4000" b="1" dirty="0">
                <a:solidFill>
                  <a:schemeClr val="tx1">
                    <a:lumMod val="65000"/>
                    <a:lumOff val="35000"/>
                  </a:schemeClr>
                </a:solidFill>
              </a:rPr>
              <a:t> Exchange </a:t>
            </a:r>
            <a:r>
              <a:rPr lang="pl-PL" sz="4000" b="1" dirty="0" err="1">
                <a:solidFill>
                  <a:schemeClr val="tx1">
                    <a:lumMod val="65000"/>
                    <a:lumOff val="35000"/>
                  </a:schemeClr>
                </a:solidFill>
              </a:rPr>
              <a:t>experience</a:t>
            </a:r>
            <a:r>
              <a:rPr lang="pl-PL" sz="4000" b="1" dirty="0">
                <a:solidFill>
                  <a:schemeClr val="tx1">
                    <a:lumMod val="65000"/>
                    <a:lumOff val="35000"/>
                  </a:schemeClr>
                </a:solidFill>
              </a:rPr>
              <a:t> </a:t>
            </a:r>
          </a:p>
          <a:p>
            <a:pPr>
              <a:buFont typeface="Wingdings" panose="05000000000000000000" pitchFamily="2" charset="2"/>
              <a:buChar char="§"/>
            </a:pPr>
            <a:r>
              <a:rPr lang="pl-PL" sz="4000" b="1" dirty="0">
                <a:solidFill>
                  <a:schemeClr val="tx1">
                    <a:lumMod val="65000"/>
                    <a:lumOff val="35000"/>
                  </a:schemeClr>
                </a:solidFill>
              </a:rPr>
              <a:t> </a:t>
            </a:r>
            <a:r>
              <a:rPr lang="pl-PL" sz="4000" b="1" dirty="0" err="1">
                <a:solidFill>
                  <a:schemeClr val="tx1">
                    <a:lumMod val="65000"/>
                    <a:lumOff val="35000"/>
                  </a:schemeClr>
                </a:solidFill>
              </a:rPr>
              <a:t>Have</a:t>
            </a:r>
            <a:r>
              <a:rPr lang="pl-PL" sz="4000" b="1" dirty="0">
                <a:solidFill>
                  <a:schemeClr val="tx1">
                    <a:lumMod val="65000"/>
                    <a:lumOff val="35000"/>
                  </a:schemeClr>
                </a:solidFill>
              </a:rPr>
              <a:t> </a:t>
            </a:r>
            <a:r>
              <a:rPr lang="pl-PL" sz="4000" b="1" dirty="0" err="1">
                <a:solidFill>
                  <a:schemeClr val="tx1">
                    <a:lumMod val="65000"/>
                    <a:lumOff val="35000"/>
                  </a:schemeClr>
                </a:solidFill>
              </a:rPr>
              <a:t>fun</a:t>
            </a:r>
            <a:r>
              <a:rPr lang="pl-PL" sz="4000" b="1" dirty="0">
                <a:solidFill>
                  <a:schemeClr val="tx1">
                    <a:lumMod val="65000"/>
                    <a:lumOff val="35000"/>
                  </a:schemeClr>
                </a:solidFill>
              </a:rPr>
              <a:t> </a:t>
            </a:r>
            <a:endParaRPr lang="en-GB" sz="4000" b="1" dirty="0">
              <a:solidFill>
                <a:schemeClr val="tx1">
                  <a:lumMod val="65000"/>
                  <a:lumOff val="35000"/>
                </a:schemeClr>
              </a:solidFill>
            </a:endParaRPr>
          </a:p>
        </p:txBody>
      </p:sp>
    </p:spTree>
    <p:extLst>
      <p:ext uri="{BB962C8B-B14F-4D97-AF65-F5344CB8AC3E}">
        <p14:creationId xmlns:p14="http://schemas.microsoft.com/office/powerpoint/2010/main" val="19483808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Core</a:t>
            </a:r>
            <a:r>
              <a:rPr lang="pl-PL" b="1" spc="-50" dirty="0">
                <a:solidFill>
                  <a:srgbClr val="FF5F00"/>
                </a:solidFill>
                <a:latin typeface="Calibri Light" panose="020F0302020204030204"/>
              </a:rPr>
              <a:t> API</a:t>
            </a:r>
            <a:endParaRPr lang="pl-PL" dirty="0"/>
          </a:p>
        </p:txBody>
      </p:sp>
      <p:sp>
        <p:nvSpPr>
          <p:cNvPr id="5" name="Rectangle 3">
            <a:extLst>
              <a:ext uri="{FF2B5EF4-FFF2-40B4-BE49-F238E27FC236}">
                <a16:creationId xmlns:a16="http://schemas.microsoft.com/office/drawing/2014/main" id="{30D0015D-1B6A-49E7-B684-4E86F893336D}"/>
              </a:ext>
            </a:extLst>
          </p:cNvPr>
          <p:cNvSpPr/>
          <p:nvPr/>
        </p:nvSpPr>
        <p:spPr>
          <a:xfrm>
            <a:off x="1323974" y="1700464"/>
            <a:ext cx="2716181" cy="892552"/>
          </a:xfrm>
          <a:prstGeom prst="rect">
            <a:avLst/>
          </a:prstGeom>
        </p:spPr>
        <p:txBody>
          <a:bodyPr wrap="square">
            <a:spAutoFit/>
          </a:bodyPr>
          <a:lstStyle/>
          <a:p>
            <a:pPr indent="-285750">
              <a:spcBef>
                <a:spcPts val="600"/>
              </a:spcBef>
              <a:buFont typeface="Arial" panose="020B0604020202020204" pitchFamily="34" charset="0"/>
              <a:buChar char="•"/>
            </a:pPr>
            <a:r>
              <a:rPr lang="pl-PL" sz="2600" dirty="0">
                <a:solidFill>
                  <a:srgbClr val="465562"/>
                </a:solidFill>
                <a:latin typeface="Euphemia"/>
              </a:rPr>
              <a:t>Scala, Java, </a:t>
            </a:r>
            <a:r>
              <a:rPr lang="pl-PL" sz="2600" dirty="0" err="1">
                <a:solidFill>
                  <a:srgbClr val="465562"/>
                </a:solidFill>
                <a:latin typeface="Euphemia"/>
              </a:rPr>
              <a:t>Python</a:t>
            </a:r>
            <a:r>
              <a:rPr lang="pl-PL" sz="2600" dirty="0">
                <a:solidFill>
                  <a:srgbClr val="465562"/>
                </a:solidFill>
                <a:latin typeface="Euphemia"/>
              </a:rPr>
              <a:t>, R, SQL</a:t>
            </a:r>
            <a:endParaRPr lang="pl-PL" sz="2600" dirty="0">
              <a:latin typeface="Euphemia"/>
            </a:endParaRPr>
          </a:p>
        </p:txBody>
      </p:sp>
      <p:pic>
        <p:nvPicPr>
          <p:cNvPr id="7170" name="Picture 2" descr="Znalezione obrazy dla zapytania dag spark">
            <a:extLst>
              <a:ext uri="{FF2B5EF4-FFF2-40B4-BE49-F238E27FC236}">
                <a16:creationId xmlns:a16="http://schemas.microsoft.com/office/drawing/2014/main" id="{A11991A3-557C-46F2-A673-4711623981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1339" y="1119675"/>
            <a:ext cx="6326686" cy="5430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69831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Basics</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2877711"/>
          </a:xfrm>
          <a:prstGeom prst="rect">
            <a:avLst/>
          </a:prstGeom>
        </p:spPr>
        <p:txBody>
          <a:bodyPr wrap="square">
            <a:spAutoFit/>
          </a:bodyPr>
          <a:lstStyle/>
          <a:p>
            <a:pPr indent="-285750">
              <a:spcBef>
                <a:spcPts val="600"/>
              </a:spcBef>
              <a:buFont typeface="Arial" panose="020B0604020202020204" pitchFamily="34" charset="0"/>
              <a:buChar char="•"/>
            </a:pPr>
            <a:r>
              <a:rPr lang="pl-PL" sz="2600" dirty="0" err="1">
                <a:solidFill>
                  <a:srgbClr val="465562"/>
                </a:solidFill>
                <a:latin typeface="Euphemia"/>
              </a:rPr>
              <a:t>Transformations</a:t>
            </a:r>
            <a:r>
              <a:rPr lang="pl-PL" sz="2600" dirty="0">
                <a:solidFill>
                  <a:srgbClr val="465562"/>
                </a:solidFill>
                <a:latin typeface="Euphemia"/>
              </a:rPr>
              <a:t> </a:t>
            </a:r>
          </a:p>
          <a:p>
            <a:pPr lvl="1" indent="-285750">
              <a:spcBef>
                <a:spcPts val="600"/>
              </a:spcBef>
              <a:buFont typeface="Arial" panose="020B0604020202020204" pitchFamily="34" charset="0"/>
              <a:buChar char="•"/>
            </a:pPr>
            <a:r>
              <a:rPr lang="pl-PL" sz="2600" dirty="0" err="1">
                <a:solidFill>
                  <a:srgbClr val="465562"/>
                </a:solidFill>
                <a:latin typeface="Euphemia"/>
              </a:rPr>
              <a:t>Load</a:t>
            </a:r>
            <a:r>
              <a:rPr lang="pl-PL" sz="2600" dirty="0">
                <a:solidFill>
                  <a:srgbClr val="465562"/>
                </a:solidFill>
                <a:latin typeface="Euphemia"/>
              </a:rPr>
              <a:t>, Map, </a:t>
            </a:r>
            <a:r>
              <a:rPr lang="pl-PL" sz="2600" dirty="0" err="1">
                <a:solidFill>
                  <a:srgbClr val="465562"/>
                </a:solidFill>
                <a:latin typeface="Euphemia"/>
              </a:rPr>
              <a:t>Reduce</a:t>
            </a:r>
            <a:r>
              <a:rPr lang="pl-PL" sz="2600" dirty="0">
                <a:solidFill>
                  <a:srgbClr val="465562"/>
                </a:solidFill>
                <a:latin typeface="Euphemia"/>
              </a:rPr>
              <a:t>, </a:t>
            </a:r>
            <a:r>
              <a:rPr lang="pl-PL" sz="2600" dirty="0" err="1">
                <a:solidFill>
                  <a:srgbClr val="465562"/>
                </a:solidFill>
                <a:latin typeface="Euphemia"/>
              </a:rPr>
              <a:t>Filter</a:t>
            </a:r>
            <a:r>
              <a:rPr lang="pl-PL" sz="2600" dirty="0">
                <a:solidFill>
                  <a:srgbClr val="465562"/>
                </a:solidFill>
                <a:latin typeface="Euphemia"/>
              </a:rPr>
              <a:t>, </a:t>
            </a:r>
            <a:r>
              <a:rPr lang="pl-PL" sz="2600" dirty="0" err="1">
                <a:solidFill>
                  <a:srgbClr val="465562"/>
                </a:solidFill>
                <a:latin typeface="Euphemia"/>
              </a:rPr>
              <a:t>Fold</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Actions</a:t>
            </a:r>
            <a:endParaRPr lang="pl-PL" sz="2600" dirty="0">
              <a:solidFill>
                <a:srgbClr val="465562"/>
              </a:solidFill>
              <a:latin typeface="Euphemia"/>
            </a:endParaRPr>
          </a:p>
          <a:p>
            <a:pPr lvl="1" indent="-285750">
              <a:spcBef>
                <a:spcPts val="600"/>
              </a:spcBef>
              <a:buFont typeface="Arial" panose="020B0604020202020204" pitchFamily="34" charset="0"/>
              <a:buChar char="•"/>
            </a:pPr>
            <a:r>
              <a:rPr lang="pl-PL" sz="2600" dirty="0" err="1">
                <a:solidFill>
                  <a:srgbClr val="465562"/>
                </a:solidFill>
                <a:latin typeface="Euphemia"/>
              </a:rPr>
              <a:t>Collect,Save</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Operation</a:t>
            </a:r>
            <a:r>
              <a:rPr lang="pl-PL" sz="2600" dirty="0">
                <a:solidFill>
                  <a:srgbClr val="465562"/>
                </a:solidFill>
                <a:latin typeface="Euphemia"/>
              </a:rPr>
              <a:t>, </a:t>
            </a:r>
            <a:r>
              <a:rPr lang="pl-PL" sz="2600" dirty="0" err="1">
                <a:solidFill>
                  <a:srgbClr val="465562"/>
                </a:solidFill>
                <a:latin typeface="Euphemia"/>
              </a:rPr>
              <a:t>optimisation</a:t>
            </a:r>
            <a:r>
              <a:rPr lang="pl-PL" sz="2600" dirty="0">
                <a:solidFill>
                  <a:srgbClr val="465562"/>
                </a:solidFill>
                <a:latin typeface="Euphemia"/>
              </a:rPr>
              <a:t> of dag</a:t>
            </a:r>
          </a:p>
          <a:p>
            <a:pPr indent="-285750">
              <a:spcBef>
                <a:spcPts val="600"/>
              </a:spcBef>
              <a:buFont typeface="Arial" panose="020B0604020202020204" pitchFamily="34" charset="0"/>
              <a:buChar char="•"/>
            </a:pPr>
            <a:r>
              <a:rPr lang="pl-PL" sz="2600" dirty="0" err="1">
                <a:solidFill>
                  <a:srgbClr val="465562"/>
                </a:solidFill>
                <a:latin typeface="Euphemia"/>
              </a:rPr>
              <a:t>Lineage</a:t>
            </a:r>
            <a:r>
              <a:rPr lang="pl-PL" sz="2600" dirty="0">
                <a:solidFill>
                  <a:srgbClr val="465562"/>
                </a:solidFill>
                <a:latin typeface="Euphemia"/>
              </a:rPr>
              <a:t> </a:t>
            </a:r>
            <a:r>
              <a:rPr lang="pl-PL" sz="2600" dirty="0" err="1">
                <a:solidFill>
                  <a:srgbClr val="465562"/>
                </a:solidFill>
                <a:latin typeface="Euphemia"/>
              </a:rPr>
              <a:t>recovery</a:t>
            </a:r>
            <a:endParaRPr lang="pl-PL" sz="2600" dirty="0">
              <a:solidFill>
                <a:srgbClr val="465562"/>
              </a:solidFill>
              <a:latin typeface="Euphemia"/>
            </a:endParaRPr>
          </a:p>
        </p:txBody>
      </p:sp>
    </p:spTree>
    <p:extLst>
      <p:ext uri="{BB962C8B-B14F-4D97-AF65-F5344CB8AC3E}">
        <p14:creationId xmlns:p14="http://schemas.microsoft.com/office/powerpoint/2010/main" val="31120286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794007-875F-4768-A98D-2597F0098EF1}"/>
              </a:ext>
            </a:extLst>
          </p:cNvPr>
          <p:cNvSpPr>
            <a:spLocks noGrp="1"/>
          </p:cNvSpPr>
          <p:nvPr>
            <p:ph type="body" sz="quarter" idx="13"/>
          </p:nvPr>
        </p:nvSpPr>
        <p:spPr>
          <a:xfrm>
            <a:off x="792127" y="857465"/>
            <a:ext cx="7266023" cy="957299"/>
          </a:xfrm>
        </p:spPr>
        <p:txBody>
          <a:bodyPr/>
          <a:lstStyle/>
          <a:p>
            <a:r>
              <a:rPr lang="pl-PL" b="1" spc="-50" dirty="0">
                <a:solidFill>
                  <a:srgbClr val="FF5F00"/>
                </a:solidFill>
                <a:latin typeface="Calibri Light" panose="020F0302020204030204"/>
              </a:rPr>
              <a:t>Apache Spark – </a:t>
            </a:r>
            <a:r>
              <a:rPr lang="pl-PL" b="1" spc="-50" dirty="0" err="1">
                <a:solidFill>
                  <a:srgbClr val="FF5F00"/>
                </a:solidFill>
                <a:latin typeface="Calibri Light" panose="020F0302020204030204"/>
              </a:rPr>
              <a:t>Databricks</a:t>
            </a:r>
            <a:r>
              <a:rPr lang="pl-PL" b="1" spc="-50" dirty="0">
                <a:solidFill>
                  <a:srgbClr val="FF5F00"/>
                </a:solidFill>
                <a:latin typeface="Calibri Light" panose="020F0302020204030204"/>
              </a:rPr>
              <a:t> </a:t>
            </a:r>
            <a:r>
              <a:rPr lang="pl-PL" b="1" spc="-50" dirty="0" err="1">
                <a:solidFill>
                  <a:srgbClr val="FF5F00"/>
                </a:solidFill>
                <a:latin typeface="Calibri Light" panose="020F0302020204030204"/>
              </a:rPr>
              <a:t>Experience</a:t>
            </a:r>
            <a:endParaRPr lang="pl-PL" dirty="0"/>
          </a:p>
        </p:txBody>
      </p:sp>
      <p:sp>
        <p:nvSpPr>
          <p:cNvPr id="4" name="Rectangle 3">
            <a:extLst>
              <a:ext uri="{FF2B5EF4-FFF2-40B4-BE49-F238E27FC236}">
                <a16:creationId xmlns:a16="http://schemas.microsoft.com/office/drawing/2014/main" id="{AB67E556-88A4-4E95-B3AB-4D248F2CE3B8}"/>
              </a:ext>
            </a:extLst>
          </p:cNvPr>
          <p:cNvSpPr/>
          <p:nvPr/>
        </p:nvSpPr>
        <p:spPr>
          <a:xfrm>
            <a:off x="1323974" y="1700464"/>
            <a:ext cx="10467975" cy="2400657"/>
          </a:xfrm>
          <a:prstGeom prst="rect">
            <a:avLst/>
          </a:prstGeom>
        </p:spPr>
        <p:txBody>
          <a:bodyPr wrap="square">
            <a:spAutoFit/>
          </a:bodyPr>
          <a:lstStyle/>
          <a:p>
            <a:pPr indent="-285750">
              <a:spcBef>
                <a:spcPts val="600"/>
              </a:spcBef>
              <a:buFont typeface="Arial" panose="020B0604020202020204" pitchFamily="34" charset="0"/>
              <a:buChar char="•"/>
            </a:pPr>
            <a:r>
              <a:rPr lang="pl-PL" sz="2600" dirty="0" err="1">
                <a:solidFill>
                  <a:srgbClr val="465562"/>
                </a:solidFill>
                <a:latin typeface="Euphemia"/>
              </a:rPr>
              <a:t>WebUI</a:t>
            </a:r>
            <a:r>
              <a:rPr lang="pl-PL" sz="2600" dirty="0">
                <a:solidFill>
                  <a:srgbClr val="465562"/>
                </a:solidFill>
                <a:latin typeface="Euphemia"/>
              </a:rPr>
              <a:t>, Notebook, </a:t>
            </a:r>
          </a:p>
          <a:p>
            <a:pPr indent="-285750">
              <a:spcBef>
                <a:spcPts val="600"/>
              </a:spcBef>
              <a:buFont typeface="Arial" panose="020B0604020202020204" pitchFamily="34" charset="0"/>
              <a:buChar char="•"/>
            </a:pPr>
            <a:r>
              <a:rPr lang="pl-PL" sz="2600" dirty="0" err="1">
                <a:solidFill>
                  <a:srgbClr val="465562"/>
                </a:solidFill>
                <a:latin typeface="Euphemia"/>
              </a:rPr>
              <a:t>Scalability</a:t>
            </a:r>
            <a:endParaRPr lang="pl-PL" sz="2600" dirty="0">
              <a:solidFill>
                <a:srgbClr val="465562"/>
              </a:solidFill>
              <a:latin typeface="Euphemia"/>
            </a:endParaRPr>
          </a:p>
          <a:p>
            <a:pPr indent="-285750">
              <a:spcBef>
                <a:spcPts val="600"/>
              </a:spcBef>
              <a:buFont typeface="Arial" panose="020B0604020202020204" pitchFamily="34" charset="0"/>
              <a:buChar char="•"/>
            </a:pPr>
            <a:r>
              <a:rPr lang="pl-PL" sz="2600" dirty="0" err="1">
                <a:solidFill>
                  <a:srgbClr val="465562"/>
                </a:solidFill>
                <a:latin typeface="Euphemia"/>
              </a:rPr>
              <a:t>Multiple</a:t>
            </a:r>
            <a:r>
              <a:rPr lang="pl-PL" sz="2600" dirty="0">
                <a:solidFill>
                  <a:srgbClr val="465562"/>
                </a:solidFill>
                <a:latin typeface="Euphemia"/>
              </a:rPr>
              <a:t> User</a:t>
            </a:r>
          </a:p>
          <a:p>
            <a:pPr indent="-285750">
              <a:spcBef>
                <a:spcPts val="600"/>
              </a:spcBef>
              <a:buFont typeface="Arial" panose="020B0604020202020204" pitchFamily="34" charset="0"/>
              <a:buChar char="•"/>
            </a:pPr>
            <a:r>
              <a:rPr lang="pl-PL" sz="2600" dirty="0">
                <a:solidFill>
                  <a:srgbClr val="465562"/>
                </a:solidFill>
                <a:latin typeface="Euphemia"/>
              </a:rPr>
              <a:t>Data Science – Exploration</a:t>
            </a:r>
          </a:p>
          <a:p>
            <a:pPr indent="-285750">
              <a:spcBef>
                <a:spcPts val="600"/>
              </a:spcBef>
              <a:buFont typeface="Arial" panose="020B0604020202020204" pitchFamily="34" charset="0"/>
              <a:buChar char="•"/>
            </a:pPr>
            <a:r>
              <a:rPr lang="pl-PL" sz="2600">
                <a:solidFill>
                  <a:srgbClr val="465562"/>
                </a:solidFill>
                <a:latin typeface="Euphemia"/>
              </a:rPr>
              <a:t>Demo</a:t>
            </a:r>
          </a:p>
        </p:txBody>
      </p:sp>
    </p:spTree>
    <p:extLst>
      <p:ext uri="{BB962C8B-B14F-4D97-AF65-F5344CB8AC3E}">
        <p14:creationId xmlns:p14="http://schemas.microsoft.com/office/powerpoint/2010/main" val="37846548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A4578D4-9D70-4806-A30F-F8BD8790E238}"/>
              </a:ext>
            </a:extLst>
          </p:cNvPr>
          <p:cNvSpPr>
            <a:spLocks noGrp="1"/>
          </p:cNvSpPr>
          <p:nvPr>
            <p:ph type="body" sz="quarter" idx="13"/>
          </p:nvPr>
        </p:nvSpPr>
        <p:spPr>
          <a:xfrm>
            <a:off x="792127" y="857465"/>
            <a:ext cx="8304248" cy="957299"/>
          </a:xfrm>
        </p:spPr>
        <p:txBody>
          <a:bodyPr/>
          <a:lstStyle/>
          <a:p>
            <a:r>
              <a:rPr lang="en-GB" sz="4800" b="1" spc="-50" dirty="0">
                <a:solidFill>
                  <a:srgbClr val="FF5F00"/>
                </a:solidFill>
                <a:latin typeface="Calibri Light" panose="020F0302020204030204"/>
                <a:ea typeface="+mj-ea"/>
                <a:cs typeface="+mj-cs"/>
              </a:rPr>
              <a:t>Big Data on Azure</a:t>
            </a:r>
            <a:endParaRPr lang="pl-PL" sz="4800" b="1" spc="-50" dirty="0">
              <a:solidFill>
                <a:srgbClr val="FF5F00"/>
              </a:solidFill>
              <a:latin typeface="Calibri Light" panose="020F0302020204030204"/>
              <a:ea typeface="+mj-ea"/>
              <a:cs typeface="+mj-cs"/>
            </a:endParaRPr>
          </a:p>
        </p:txBody>
      </p:sp>
      <p:grpSp>
        <p:nvGrpSpPr>
          <p:cNvPr id="27" name="Group 26">
            <a:extLst>
              <a:ext uri="{FF2B5EF4-FFF2-40B4-BE49-F238E27FC236}">
                <a16:creationId xmlns:a16="http://schemas.microsoft.com/office/drawing/2014/main" id="{E628C7D7-E617-4F6A-B74D-B001428E8383}"/>
              </a:ext>
            </a:extLst>
          </p:cNvPr>
          <p:cNvGrpSpPr/>
          <p:nvPr/>
        </p:nvGrpSpPr>
        <p:grpSpPr>
          <a:xfrm>
            <a:off x="1506549" y="1982367"/>
            <a:ext cx="8881356" cy="4392488"/>
            <a:chOff x="429106" y="3009901"/>
            <a:chExt cx="13856442" cy="4410164"/>
          </a:xfrm>
        </p:grpSpPr>
        <p:sp>
          <p:nvSpPr>
            <p:cNvPr id="28" name="Title 1">
              <a:extLst>
                <a:ext uri="{FF2B5EF4-FFF2-40B4-BE49-F238E27FC236}">
                  <a16:creationId xmlns:a16="http://schemas.microsoft.com/office/drawing/2014/main" id="{EC616CE2-040F-4E8D-A09D-067FE3C398AF}"/>
                </a:ext>
              </a:extLst>
            </p:cNvPr>
            <p:cNvSpPr txBox="1">
              <a:spLocks/>
            </p:cNvSpPr>
            <p:nvPr/>
          </p:nvSpPr>
          <p:spPr>
            <a:xfrm>
              <a:off x="429106" y="3312108"/>
              <a:ext cx="13593727" cy="1781176"/>
            </a:xfrm>
            <a:prstGeom prst="rect">
              <a:avLst/>
            </a:prstGeom>
            <a:noFill/>
          </p:spPr>
          <p:txBody>
            <a:bodyPr vert="horz" lIns="76200" tIns="38100" rIns="76200" bIns="38100" rtlCol="0" anchor="ctr">
              <a:normAutofit/>
            </a:bodyPr>
            <a:lst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200" b="1" i="0" u="none" strike="noStrike" kern="1200" cap="none" spc="0" normalizeH="0" baseline="0" noProof="0" dirty="0">
                  <a:ln>
                    <a:noFill/>
                  </a:ln>
                  <a:solidFill>
                    <a:srgbClr val="F79646">
                      <a:lumMod val="75000"/>
                    </a:srgbClr>
                  </a:solidFill>
                  <a:effectLst/>
                  <a:uLnTx/>
                  <a:uFillTx/>
                  <a:latin typeface="Segoe UI Light"/>
                  <a:ea typeface="+mj-ea"/>
                  <a:cs typeface="+mj-cs"/>
                </a:rPr>
                <a:t>Analytics</a:t>
              </a:r>
            </a:p>
          </p:txBody>
        </p:sp>
        <p:sp>
          <p:nvSpPr>
            <p:cNvPr id="29" name="Title 1">
              <a:extLst>
                <a:ext uri="{FF2B5EF4-FFF2-40B4-BE49-F238E27FC236}">
                  <a16:creationId xmlns:a16="http://schemas.microsoft.com/office/drawing/2014/main" id="{329176E1-0CA0-4661-8A13-60AE925C313A}"/>
                </a:ext>
              </a:extLst>
            </p:cNvPr>
            <p:cNvSpPr txBox="1">
              <a:spLocks/>
            </p:cNvSpPr>
            <p:nvPr/>
          </p:nvSpPr>
          <p:spPr>
            <a:xfrm>
              <a:off x="579475" y="5550483"/>
              <a:ext cx="13540562" cy="1781175"/>
            </a:xfrm>
            <a:prstGeom prst="rect">
              <a:avLst/>
            </a:prstGeom>
            <a:noFill/>
          </p:spPr>
          <p:txBody>
            <a:bodyPr vert="horz" lIns="76200" tIns="38100" rIns="76200" bIns="38100" rtlCol="0" anchor="ctr">
              <a:norm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Segoe UI Light"/>
                  <a:ea typeface="+mj-ea"/>
                  <a:cs typeface="+mj-cs"/>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2200" b="1" i="0" u="none" strike="noStrike" kern="0" cap="none" spc="0" normalizeH="0" baseline="0" noProof="0" dirty="0">
                  <a:ln>
                    <a:noFill/>
                  </a:ln>
                  <a:solidFill>
                    <a:prstClr val="black">
                      <a:lumMod val="65000"/>
                      <a:lumOff val="35000"/>
                    </a:prstClr>
                  </a:solidFill>
                  <a:effectLst/>
                  <a:uLnTx/>
                  <a:uFillTx/>
                  <a:latin typeface="Segoe UI Light"/>
                  <a:ea typeface="+mj-ea"/>
                  <a:cs typeface="+mj-cs"/>
                </a:rPr>
                <a:t>Storage</a:t>
              </a:r>
            </a:p>
          </p:txBody>
        </p:sp>
        <p:sp>
          <p:nvSpPr>
            <p:cNvPr id="30" name="Rectangle 9">
              <a:extLst>
                <a:ext uri="{FF2B5EF4-FFF2-40B4-BE49-F238E27FC236}">
                  <a16:creationId xmlns:a16="http://schemas.microsoft.com/office/drawing/2014/main" id="{4EE0BF1A-406A-4AE1-820D-856E99A462ED}"/>
                </a:ext>
              </a:extLst>
            </p:cNvPr>
            <p:cNvSpPr/>
            <p:nvPr/>
          </p:nvSpPr>
          <p:spPr>
            <a:xfrm>
              <a:off x="3430552" y="3009901"/>
              <a:ext cx="10854996" cy="4410164"/>
            </a:xfrm>
            <a:prstGeom prst="rect">
              <a:avLst/>
            </a:prstGeom>
            <a:noFill/>
            <a:ln w="28575" cap="flat" cmpd="sng" algn="ctr">
              <a:solidFill>
                <a:sysClr val="window" lastClr="FFFFFF">
                  <a:lumMod val="50000"/>
                </a:sysClr>
              </a:solidFill>
              <a:prstDash val="sysDot"/>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prstClr val="white"/>
                </a:solidFill>
                <a:effectLst/>
                <a:uLnTx/>
                <a:uFillTx/>
                <a:latin typeface="Calibri"/>
                <a:ea typeface="+mn-ea"/>
                <a:cs typeface="+mn-cs"/>
              </a:endParaRPr>
            </a:p>
          </p:txBody>
        </p:sp>
        <p:sp>
          <p:nvSpPr>
            <p:cNvPr id="31" name="Left Brace 10">
              <a:extLst>
                <a:ext uri="{FF2B5EF4-FFF2-40B4-BE49-F238E27FC236}">
                  <a16:creationId xmlns:a16="http://schemas.microsoft.com/office/drawing/2014/main" id="{79E87927-C3E7-4BCB-AE93-F8CF5930C58A}"/>
                </a:ext>
              </a:extLst>
            </p:cNvPr>
            <p:cNvSpPr/>
            <p:nvPr/>
          </p:nvSpPr>
          <p:spPr>
            <a:xfrm>
              <a:off x="2514600" y="3286125"/>
              <a:ext cx="685800" cy="1781175"/>
            </a:xfrm>
            <a:prstGeom prst="leftBrace">
              <a:avLst>
                <a:gd name="adj1" fmla="val 53049"/>
                <a:gd name="adj2" fmla="val 50000"/>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srgbClr val="1F497D"/>
                </a:solidFill>
                <a:effectLst/>
                <a:uLnTx/>
                <a:uFillTx/>
                <a:latin typeface="Calibri"/>
                <a:ea typeface="+mn-ea"/>
                <a:cs typeface="+mn-cs"/>
              </a:endParaRPr>
            </a:p>
          </p:txBody>
        </p:sp>
        <p:sp>
          <p:nvSpPr>
            <p:cNvPr id="32" name="Left Brace 12">
              <a:extLst>
                <a:ext uri="{FF2B5EF4-FFF2-40B4-BE49-F238E27FC236}">
                  <a16:creationId xmlns:a16="http://schemas.microsoft.com/office/drawing/2014/main" id="{A39FE845-5569-48DF-972B-1C4BA7E9C0C6}"/>
                </a:ext>
              </a:extLst>
            </p:cNvPr>
            <p:cNvSpPr/>
            <p:nvPr/>
          </p:nvSpPr>
          <p:spPr>
            <a:xfrm>
              <a:off x="2514600" y="5524499"/>
              <a:ext cx="685800" cy="1781175"/>
            </a:xfrm>
            <a:prstGeom prst="leftBrace">
              <a:avLst>
                <a:gd name="adj1" fmla="val 53049"/>
                <a:gd name="adj2" fmla="val 50000"/>
              </a:avLst>
            </a:prstGeom>
            <a:noFill/>
            <a:ln w="25400" cap="flat" cmpd="sng" algn="ctr">
              <a:solidFill>
                <a:srgbClr val="F79646"/>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a:ln>
                  <a:noFill/>
                </a:ln>
                <a:solidFill>
                  <a:srgbClr val="1F497D"/>
                </a:solidFill>
                <a:effectLst/>
                <a:uLnTx/>
                <a:uFillTx/>
                <a:latin typeface="Calibri"/>
                <a:ea typeface="+mn-ea"/>
                <a:cs typeface="+mn-cs"/>
              </a:endParaRPr>
            </a:p>
          </p:txBody>
        </p:sp>
      </p:grpSp>
      <p:pic>
        <p:nvPicPr>
          <p:cNvPr id="33" name="Obraz 13">
            <a:extLst>
              <a:ext uri="{FF2B5EF4-FFF2-40B4-BE49-F238E27FC236}">
                <a16:creationId xmlns:a16="http://schemas.microsoft.com/office/drawing/2014/main" id="{3DEAA50F-99D8-4045-A49A-830BF6C71900}"/>
              </a:ext>
            </a:extLst>
          </p:cNvPr>
          <p:cNvPicPr>
            <a:picLocks noChangeAspect="1"/>
          </p:cNvPicPr>
          <p:nvPr/>
        </p:nvPicPr>
        <p:blipFill>
          <a:blip r:embed="rId3"/>
          <a:stretch>
            <a:fillRect/>
          </a:stretch>
        </p:blipFill>
        <p:spPr>
          <a:xfrm>
            <a:off x="3715352" y="2132182"/>
            <a:ext cx="1808360" cy="2265016"/>
          </a:xfrm>
          <a:prstGeom prst="rect">
            <a:avLst/>
          </a:prstGeom>
        </p:spPr>
      </p:pic>
      <p:pic>
        <p:nvPicPr>
          <p:cNvPr id="34" name="Obraz 17">
            <a:extLst>
              <a:ext uri="{FF2B5EF4-FFF2-40B4-BE49-F238E27FC236}">
                <a16:creationId xmlns:a16="http://schemas.microsoft.com/office/drawing/2014/main" id="{95C724A3-0E2D-4060-B6CE-3A679503F0C6}"/>
              </a:ext>
            </a:extLst>
          </p:cNvPr>
          <p:cNvPicPr>
            <a:picLocks noChangeAspect="1"/>
          </p:cNvPicPr>
          <p:nvPr/>
        </p:nvPicPr>
        <p:blipFill>
          <a:blip r:embed="rId4"/>
          <a:stretch>
            <a:fillRect/>
          </a:stretch>
        </p:blipFill>
        <p:spPr>
          <a:xfrm>
            <a:off x="8369416" y="2268437"/>
            <a:ext cx="1679057" cy="2016646"/>
          </a:xfrm>
          <a:prstGeom prst="rect">
            <a:avLst/>
          </a:prstGeom>
        </p:spPr>
      </p:pic>
      <p:pic>
        <p:nvPicPr>
          <p:cNvPr id="35" name="Obraz 18">
            <a:extLst>
              <a:ext uri="{FF2B5EF4-FFF2-40B4-BE49-F238E27FC236}">
                <a16:creationId xmlns:a16="http://schemas.microsoft.com/office/drawing/2014/main" id="{2B30D8A3-A702-4542-AA8E-592C352BC801}"/>
              </a:ext>
            </a:extLst>
          </p:cNvPr>
          <p:cNvPicPr>
            <a:picLocks noChangeAspect="1"/>
          </p:cNvPicPr>
          <p:nvPr/>
        </p:nvPicPr>
        <p:blipFill>
          <a:blip r:embed="rId5"/>
          <a:stretch>
            <a:fillRect/>
          </a:stretch>
        </p:blipFill>
        <p:spPr>
          <a:xfrm>
            <a:off x="5989587" y="4486886"/>
            <a:ext cx="1793215" cy="1774036"/>
          </a:xfrm>
          <a:prstGeom prst="rect">
            <a:avLst/>
          </a:prstGeom>
        </p:spPr>
      </p:pic>
      <p:grpSp>
        <p:nvGrpSpPr>
          <p:cNvPr id="36" name="Group 35">
            <a:extLst>
              <a:ext uri="{FF2B5EF4-FFF2-40B4-BE49-F238E27FC236}">
                <a16:creationId xmlns:a16="http://schemas.microsoft.com/office/drawing/2014/main" id="{F7013A32-1983-4B5A-B04E-DA2B2625E257}"/>
              </a:ext>
            </a:extLst>
          </p:cNvPr>
          <p:cNvGrpSpPr/>
          <p:nvPr/>
        </p:nvGrpSpPr>
        <p:grpSpPr>
          <a:xfrm>
            <a:off x="6122673" y="2393631"/>
            <a:ext cx="1600935" cy="1751064"/>
            <a:chOff x="4774221" y="1312878"/>
            <a:chExt cx="1406839" cy="1596778"/>
          </a:xfrm>
        </p:grpSpPr>
        <p:pic>
          <p:nvPicPr>
            <p:cNvPr id="37" name="Picture 36">
              <a:extLst>
                <a:ext uri="{FF2B5EF4-FFF2-40B4-BE49-F238E27FC236}">
                  <a16:creationId xmlns:a16="http://schemas.microsoft.com/office/drawing/2014/main" id="{8A73C616-1BAC-485E-B92B-9797B8FCD50A}"/>
                </a:ext>
              </a:extLst>
            </p:cNvPr>
            <p:cNvPicPr>
              <a:picLocks noChangeAspect="1"/>
            </p:cNvPicPr>
            <p:nvPr/>
          </p:nvPicPr>
          <p:blipFill>
            <a:blip r:embed="rId6"/>
            <a:stretch>
              <a:fillRect/>
            </a:stretch>
          </p:blipFill>
          <p:spPr>
            <a:xfrm>
              <a:off x="4774221" y="1312878"/>
              <a:ext cx="1341907" cy="1230601"/>
            </a:xfrm>
            <a:prstGeom prst="rect">
              <a:avLst/>
            </a:prstGeom>
          </p:spPr>
        </p:pic>
        <p:sp>
          <p:nvSpPr>
            <p:cNvPr id="38" name="TextBox 37">
              <a:extLst>
                <a:ext uri="{FF2B5EF4-FFF2-40B4-BE49-F238E27FC236}">
                  <a16:creationId xmlns:a16="http://schemas.microsoft.com/office/drawing/2014/main" id="{8B2314F6-E5B2-4454-83BF-F9717D969BC2}"/>
                </a:ext>
              </a:extLst>
            </p:cNvPr>
            <p:cNvSpPr txBox="1"/>
            <p:nvPr/>
          </p:nvSpPr>
          <p:spPr>
            <a:xfrm>
              <a:off x="4815388" y="2692848"/>
              <a:ext cx="1365672" cy="216808"/>
            </a:xfrm>
            <a:prstGeom prst="rect">
              <a:avLst/>
            </a:prstGeom>
            <a:noFill/>
          </p:spPr>
          <p:txBody>
            <a:bodyPr wrap="square" rtlCol="0">
              <a:sp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pl-PL" sz="1050" b="1" i="0" u="none" strike="noStrike" kern="0" cap="none" spc="0" normalizeH="0" baseline="0" noProof="0" dirty="0">
                  <a:ln>
                    <a:noFill/>
                  </a:ln>
                  <a:solidFill>
                    <a:prstClr val="black">
                      <a:lumMod val="65000"/>
                      <a:lumOff val="35000"/>
                    </a:prstClr>
                  </a:solidFill>
                  <a:effectLst/>
                  <a:uLnTx/>
                  <a:uFillTx/>
                </a:rPr>
                <a:t>Azure</a:t>
              </a:r>
              <a:r>
                <a:rPr kumimoji="0" lang="en-GB" sz="1050" b="1" i="0" u="none" strike="noStrike" kern="0" cap="none" spc="0" normalizeH="0" baseline="0" noProof="0" dirty="0">
                  <a:ln>
                    <a:noFill/>
                  </a:ln>
                  <a:solidFill>
                    <a:prstClr val="black">
                      <a:lumMod val="65000"/>
                      <a:lumOff val="35000"/>
                    </a:prstClr>
                  </a:solidFill>
                  <a:effectLst/>
                  <a:uLnTx/>
                  <a:uFillTx/>
                </a:rPr>
                <a:t> Databricks</a:t>
              </a:r>
            </a:p>
          </p:txBody>
        </p:sp>
      </p:grpSp>
    </p:spTree>
    <p:extLst>
      <p:ext uri="{BB962C8B-B14F-4D97-AF65-F5344CB8AC3E}">
        <p14:creationId xmlns:p14="http://schemas.microsoft.com/office/powerpoint/2010/main" val="483397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fade">
                                      <p:cBhvr>
                                        <p:cTn id="14" dur="1000"/>
                                        <p:tgtEl>
                                          <p:spTgt spid="33"/>
                                        </p:tgtEl>
                                      </p:cBhvr>
                                    </p:animEffect>
                                    <p:anim calcmode="lin" valueType="num">
                                      <p:cBhvr>
                                        <p:cTn id="15" dur="1000" fill="hold"/>
                                        <p:tgtEl>
                                          <p:spTgt spid="33"/>
                                        </p:tgtEl>
                                        <p:attrNameLst>
                                          <p:attrName>ppt_x</p:attrName>
                                        </p:attrNameLst>
                                      </p:cBhvr>
                                      <p:tavLst>
                                        <p:tav tm="0">
                                          <p:val>
                                            <p:strVal val="#ppt_x"/>
                                          </p:val>
                                        </p:tav>
                                        <p:tav tm="100000">
                                          <p:val>
                                            <p:strVal val="#ppt_x"/>
                                          </p:val>
                                        </p:tav>
                                      </p:tavLst>
                                    </p:anim>
                                    <p:anim calcmode="lin" valueType="num">
                                      <p:cBhvr>
                                        <p:cTn id="16"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1000"/>
                                        <p:tgtEl>
                                          <p:spTgt spid="36"/>
                                        </p:tgtEl>
                                      </p:cBhvr>
                                    </p:animEffect>
                                    <p:anim calcmode="lin" valueType="num">
                                      <p:cBhvr>
                                        <p:cTn id="29" dur="1000" fill="hold"/>
                                        <p:tgtEl>
                                          <p:spTgt spid="36"/>
                                        </p:tgtEl>
                                        <p:attrNameLst>
                                          <p:attrName>ppt_x</p:attrName>
                                        </p:attrNameLst>
                                      </p:cBhvr>
                                      <p:tavLst>
                                        <p:tav tm="0">
                                          <p:val>
                                            <p:strVal val="#ppt_x"/>
                                          </p:val>
                                        </p:tav>
                                        <p:tav tm="100000">
                                          <p:val>
                                            <p:strVal val="#ppt_x"/>
                                          </p:val>
                                        </p:tav>
                                      </p:tavLst>
                                    </p:anim>
                                    <p:anim calcmode="lin" valueType="num">
                                      <p:cBhvr>
                                        <p:cTn id="30"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3DDBEE-21FA-4350-AB8A-E4587A2FF4BB}"/>
              </a:ext>
            </a:extLst>
          </p:cNvPr>
          <p:cNvSpPr>
            <a:spLocks noGrp="1"/>
          </p:cNvSpPr>
          <p:nvPr>
            <p:ph type="body" sz="quarter" idx="13"/>
          </p:nvPr>
        </p:nvSpPr>
        <p:spPr>
          <a:xfrm>
            <a:off x="792127" y="857465"/>
            <a:ext cx="9494873" cy="957299"/>
          </a:xfrm>
        </p:spPr>
        <p:txBody>
          <a:bodyPr/>
          <a:lstStyle/>
          <a:p>
            <a:r>
              <a:rPr lang="en-GB" sz="4800" b="1" spc="-50" dirty="0">
                <a:solidFill>
                  <a:srgbClr val="FF5F00"/>
                </a:solidFill>
                <a:latin typeface="Calibri Light" panose="020F0302020204030204"/>
                <a:ea typeface="+mj-ea"/>
                <a:cs typeface="+mj-cs"/>
              </a:rPr>
              <a:t>Azure Data Lake Analytics</a:t>
            </a:r>
            <a:endParaRPr lang="pl-PL" sz="4800" b="1" spc="-50" dirty="0">
              <a:solidFill>
                <a:srgbClr val="FF5F00"/>
              </a:solidFill>
              <a:latin typeface="Calibri Light" panose="020F0302020204030204"/>
              <a:ea typeface="+mj-ea"/>
              <a:cs typeface="+mj-cs"/>
            </a:endParaRPr>
          </a:p>
        </p:txBody>
      </p:sp>
      <p:sp>
        <p:nvSpPr>
          <p:cNvPr id="5" name="Rectangle 4">
            <a:extLst>
              <a:ext uri="{FF2B5EF4-FFF2-40B4-BE49-F238E27FC236}">
                <a16:creationId xmlns:a16="http://schemas.microsoft.com/office/drawing/2014/main" id="{0283F50A-A601-421D-AFA0-7D1EA0F27726}"/>
              </a:ext>
            </a:extLst>
          </p:cNvPr>
          <p:cNvSpPr/>
          <p:nvPr/>
        </p:nvSpPr>
        <p:spPr>
          <a:xfrm>
            <a:off x="1371600" y="2042776"/>
            <a:ext cx="10477500" cy="3874394"/>
          </a:xfrm>
          <a:prstGeom prst="rect">
            <a:avLst/>
          </a:prstGeom>
        </p:spPr>
        <p:txBody>
          <a:bodyPr wrap="square">
            <a:spAutoFit/>
          </a:bodyPr>
          <a:lstStyle/>
          <a:p>
            <a:pPr lvl="0">
              <a:lnSpc>
                <a:spcPct val="90000"/>
              </a:lnSpc>
              <a:spcBef>
                <a:spcPts val="1400"/>
              </a:spcBef>
              <a:defRPr/>
            </a:pPr>
            <a:r>
              <a:rPr lang="en-GB" sz="2400" b="1" dirty="0">
                <a:solidFill>
                  <a:srgbClr val="465562"/>
                </a:solidFill>
                <a:latin typeface="Euphemia"/>
              </a:rPr>
              <a:t>A distributed analytics service built on Apache YARN that dynamically scales to your needs</a:t>
            </a:r>
            <a:endParaRPr lang="en-US" sz="2400" b="1" dirty="0">
              <a:solidFill>
                <a:srgbClr val="465562"/>
              </a:solidFill>
              <a:latin typeface="Euphemia"/>
            </a:endParaRPr>
          </a:p>
          <a:p>
            <a:pPr lvl="0">
              <a:spcBef>
                <a:spcPts val="600"/>
              </a:spcBef>
              <a:buFont typeface="Arial" panose="020B0604020202020204" pitchFamily="34" charset="0"/>
              <a:buChar char="•"/>
            </a:pPr>
            <a:r>
              <a:rPr lang="en-US" sz="2600" dirty="0">
                <a:solidFill>
                  <a:srgbClr val="465562"/>
                </a:solidFill>
                <a:latin typeface="Euphemia"/>
              </a:rPr>
              <a:t> Pay </a:t>
            </a:r>
            <a:r>
              <a:rPr lang="en-US" sz="2600" b="1" dirty="0">
                <a:solidFill>
                  <a:srgbClr val="FF5F00"/>
                </a:solidFill>
                <a:latin typeface="Euphemia"/>
              </a:rPr>
              <a:t>PER QUERY </a:t>
            </a:r>
            <a:r>
              <a:rPr lang="en-US" sz="2600" dirty="0">
                <a:solidFill>
                  <a:srgbClr val="465562"/>
                </a:solidFill>
                <a:latin typeface="Euphemia"/>
              </a:rPr>
              <a:t>&amp; Scale </a:t>
            </a:r>
            <a:r>
              <a:rPr lang="en-US" sz="2600" b="1" dirty="0">
                <a:solidFill>
                  <a:srgbClr val="FF5F00"/>
                </a:solidFill>
                <a:latin typeface="Euphemia"/>
              </a:rPr>
              <a:t>PER QUERY</a:t>
            </a:r>
          </a:p>
          <a:p>
            <a:pPr lvl="0">
              <a:spcBef>
                <a:spcPts val="600"/>
              </a:spcBef>
              <a:buFont typeface="Arial" panose="020B0604020202020204" pitchFamily="34" charset="0"/>
              <a:buChar char="•"/>
            </a:pPr>
            <a:r>
              <a:rPr lang="en-US" sz="2600" dirty="0">
                <a:solidFill>
                  <a:srgbClr val="465562"/>
                </a:solidFill>
                <a:latin typeface="Euphemia"/>
              </a:rPr>
              <a:t> </a:t>
            </a:r>
            <a:r>
              <a:rPr lang="en-US" sz="2600" b="1" dirty="0">
                <a:solidFill>
                  <a:schemeClr val="tx1">
                    <a:lumMod val="65000"/>
                    <a:lumOff val="35000"/>
                  </a:schemeClr>
                </a:solidFill>
                <a:latin typeface="Euphemia"/>
              </a:rPr>
              <a:t>FEDERATED QUERY </a:t>
            </a:r>
            <a:r>
              <a:rPr lang="en-US" sz="2600" dirty="0">
                <a:solidFill>
                  <a:srgbClr val="465562"/>
                </a:solidFill>
                <a:latin typeface="Euphemia"/>
              </a:rPr>
              <a:t>across Azure data sources</a:t>
            </a:r>
          </a:p>
          <a:p>
            <a:pPr lvl="0">
              <a:spcBef>
                <a:spcPts val="600"/>
              </a:spcBef>
              <a:buFont typeface="Arial" panose="020B0604020202020204" pitchFamily="34" charset="0"/>
              <a:buChar char="•"/>
            </a:pPr>
            <a:r>
              <a:rPr lang="en-US" sz="2600" dirty="0">
                <a:solidFill>
                  <a:srgbClr val="465562"/>
                </a:solidFill>
                <a:latin typeface="Euphemia"/>
              </a:rPr>
              <a:t> Includes </a:t>
            </a:r>
            <a:r>
              <a:rPr lang="en-US" sz="2600" b="1" dirty="0">
                <a:solidFill>
                  <a:srgbClr val="FF5F00"/>
                </a:solidFill>
                <a:latin typeface="Euphemia"/>
              </a:rPr>
              <a:t>U-SQL</a:t>
            </a:r>
            <a:r>
              <a:rPr lang="en-US" sz="2600" dirty="0">
                <a:solidFill>
                  <a:srgbClr val="465562"/>
                </a:solidFill>
                <a:latin typeface="Euphemia"/>
              </a:rPr>
              <a:t>, a language that unifies the benefits of SQL with the expressive power of C# </a:t>
            </a:r>
          </a:p>
          <a:p>
            <a:pPr lvl="0">
              <a:spcBef>
                <a:spcPts val="600"/>
              </a:spcBef>
              <a:buFont typeface="Arial" panose="020B0604020202020204" pitchFamily="34" charset="0"/>
              <a:buChar char="•"/>
            </a:pPr>
            <a:r>
              <a:rPr lang="en-US" sz="2600" dirty="0">
                <a:solidFill>
                  <a:srgbClr val="465562"/>
                </a:solidFill>
                <a:latin typeface="Euphemia"/>
              </a:rPr>
              <a:t> No limits to </a:t>
            </a:r>
            <a:r>
              <a:rPr lang="en-US" sz="2600" b="1" dirty="0">
                <a:solidFill>
                  <a:srgbClr val="FF5F00"/>
                </a:solidFill>
                <a:latin typeface="Euphemia"/>
              </a:rPr>
              <a:t>SCALE</a:t>
            </a:r>
          </a:p>
          <a:p>
            <a:pPr lvl="0">
              <a:spcBef>
                <a:spcPts val="600"/>
              </a:spcBef>
              <a:buFont typeface="Arial" panose="020B0604020202020204" pitchFamily="34" charset="0"/>
              <a:buChar char="•"/>
            </a:pPr>
            <a:r>
              <a:rPr lang="en-US" sz="2600" dirty="0">
                <a:solidFill>
                  <a:srgbClr val="465562"/>
                </a:solidFill>
                <a:latin typeface="Euphemia"/>
              </a:rPr>
              <a:t> Optimized to work with </a:t>
            </a:r>
            <a:r>
              <a:rPr lang="en-US" sz="2600" b="1" dirty="0">
                <a:solidFill>
                  <a:srgbClr val="FF5F00"/>
                </a:solidFill>
                <a:latin typeface="Euphemia"/>
              </a:rPr>
              <a:t>ADL STORE</a:t>
            </a:r>
          </a:p>
          <a:p>
            <a:pPr marL="246888" lvl="0" indent="-246888">
              <a:lnSpc>
                <a:spcPct val="90000"/>
              </a:lnSpc>
              <a:spcBef>
                <a:spcPts val="1400"/>
              </a:spcBef>
              <a:buFont typeface="Euphemia" pitchFamily="34" charset="0"/>
              <a:buChar char="›"/>
              <a:defRPr/>
            </a:pPr>
            <a:endParaRPr lang="en-GB" sz="1100" dirty="0">
              <a:solidFill>
                <a:srgbClr val="465562"/>
              </a:solidFill>
              <a:latin typeface="Euphemia"/>
            </a:endParaRPr>
          </a:p>
        </p:txBody>
      </p:sp>
    </p:spTree>
    <p:extLst>
      <p:ext uri="{BB962C8B-B14F-4D97-AF65-F5344CB8AC3E}">
        <p14:creationId xmlns:p14="http://schemas.microsoft.com/office/powerpoint/2010/main" val="3240387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7506910-080E-47E0-BA5F-72D4BB50553E}"/>
              </a:ext>
            </a:extLst>
          </p:cNvPr>
          <p:cNvSpPr>
            <a:spLocks noGrp="1"/>
          </p:cNvSpPr>
          <p:nvPr>
            <p:ph type="body" sz="quarter" idx="13"/>
          </p:nvPr>
        </p:nvSpPr>
        <p:spPr/>
        <p:txBody>
          <a:bodyPr/>
          <a:lstStyle/>
          <a:p>
            <a:r>
              <a:rPr lang="pl-PL" sz="4800" b="1" spc="-50" dirty="0">
                <a:solidFill>
                  <a:srgbClr val="FF5F00"/>
                </a:solidFill>
                <a:latin typeface="Calibri Light" panose="020F0302020204030204"/>
                <a:ea typeface="+mj-ea"/>
                <a:cs typeface="+mj-cs"/>
              </a:rPr>
              <a:t>U-SQL Data Types </a:t>
            </a:r>
            <a:br>
              <a:rPr lang="pl-PL" sz="4800" b="1" spc="-50" dirty="0">
                <a:solidFill>
                  <a:srgbClr val="EF942F"/>
                </a:solidFill>
                <a:latin typeface="Calibri Light" panose="020F0302020204030204"/>
                <a:ea typeface="+mj-ea"/>
                <a:cs typeface="+mj-cs"/>
              </a:rPr>
            </a:br>
            <a:endParaRPr lang="pl-PL" sz="4800" b="1" spc="-50" dirty="0">
              <a:solidFill>
                <a:srgbClr val="EF942F"/>
              </a:solidFill>
              <a:latin typeface="Calibri Light" panose="020F0302020204030204"/>
              <a:ea typeface="+mj-ea"/>
              <a:cs typeface="+mj-cs"/>
            </a:endParaRPr>
          </a:p>
        </p:txBody>
      </p:sp>
      <p:sp>
        <p:nvSpPr>
          <p:cNvPr id="3" name="Rectangle 2">
            <a:extLst>
              <a:ext uri="{FF2B5EF4-FFF2-40B4-BE49-F238E27FC236}">
                <a16:creationId xmlns:a16="http://schemas.microsoft.com/office/drawing/2014/main" id="{9626CF72-867C-4BA1-AB6D-269E4263D740}"/>
              </a:ext>
            </a:extLst>
          </p:cNvPr>
          <p:cNvSpPr/>
          <p:nvPr/>
        </p:nvSpPr>
        <p:spPr>
          <a:xfrm>
            <a:off x="1209368" y="1814764"/>
            <a:ext cx="2035277" cy="3724096"/>
          </a:xfrm>
          <a:prstGeom prst="rect">
            <a:avLst/>
          </a:prstGeom>
        </p:spPr>
        <p:txBody>
          <a:bodyPr wrap="square">
            <a:spAutoFit/>
          </a:bodyPr>
          <a:lstStyle/>
          <a:p>
            <a:r>
              <a:rPr lang="en-US" sz="2000" dirty="0">
                <a:solidFill>
                  <a:srgbClr val="FF5F00"/>
                </a:solidFill>
                <a:latin typeface="Euphemia" panose="020B0503040102020104" pitchFamily="34" charset="0"/>
              </a:rPr>
              <a:t>Numeric</a:t>
            </a:r>
            <a:br>
              <a:rPr lang="en-US" sz="2000" dirty="0">
                <a:solidFill>
                  <a:srgbClr val="D97B20"/>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sbyte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int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long</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float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double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decimal</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short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byte</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uint</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ulong</a:t>
            </a:r>
            <a:br>
              <a:rPr lang="en-US" dirty="0">
                <a:solidFill>
                  <a:srgbClr val="465562"/>
                </a:solidFill>
                <a:latin typeface="Euphemia" panose="020B0503040102020104" pitchFamily="34" charset="0"/>
              </a:rPr>
            </a:br>
            <a:r>
              <a:rPr lang="en-US" dirty="0">
                <a:solidFill>
                  <a:srgbClr val="465562"/>
                </a:solidFill>
                <a:latin typeface="Euphemia" panose="020B0503040102020104" pitchFamily="34" charset="0"/>
              </a:rPr>
              <a:t>– </a:t>
            </a:r>
            <a:r>
              <a:rPr lang="en-US" dirty="0" err="1">
                <a:solidFill>
                  <a:srgbClr val="465562"/>
                </a:solidFill>
                <a:latin typeface="Euphemia" panose="020B0503040102020104" pitchFamily="34" charset="0"/>
              </a:rPr>
              <a:t>ushort</a:t>
            </a:r>
            <a:r>
              <a:rPr lang="en-US" dirty="0"/>
              <a:t> </a:t>
            </a:r>
            <a:br>
              <a:rPr lang="en-US" dirty="0"/>
            </a:br>
            <a:endParaRPr lang="pl-PL" dirty="0"/>
          </a:p>
        </p:txBody>
      </p:sp>
      <p:sp>
        <p:nvSpPr>
          <p:cNvPr id="4" name="Rectangle 3">
            <a:extLst>
              <a:ext uri="{FF2B5EF4-FFF2-40B4-BE49-F238E27FC236}">
                <a16:creationId xmlns:a16="http://schemas.microsoft.com/office/drawing/2014/main" id="{4FCE46A8-4939-418A-8B80-2978DB1D5617}"/>
              </a:ext>
            </a:extLst>
          </p:cNvPr>
          <p:cNvSpPr/>
          <p:nvPr/>
        </p:nvSpPr>
        <p:spPr>
          <a:xfrm>
            <a:off x="3121007" y="1814764"/>
            <a:ext cx="3260128" cy="3816429"/>
          </a:xfrm>
          <a:prstGeom prst="rect">
            <a:avLst/>
          </a:prstGeom>
        </p:spPr>
        <p:txBody>
          <a:bodyPr wrap="square">
            <a:spAutoFit/>
          </a:bodyPr>
          <a:lstStyle/>
          <a:p>
            <a:r>
              <a:rPr lang="pl-PL" sz="2000" dirty="0">
                <a:solidFill>
                  <a:srgbClr val="FF5F00"/>
                </a:solidFill>
                <a:latin typeface="Euphemia" panose="020B0503040102020104" pitchFamily="34" charset="0"/>
              </a:rPr>
              <a:t>Text</a:t>
            </a:r>
            <a:br>
              <a:rPr lang="pl-PL" sz="2000" dirty="0">
                <a:solidFill>
                  <a:srgbClr val="D97B20"/>
                </a:solidFill>
                <a:latin typeface="Euphemia" panose="020B0503040102020104" pitchFamily="34" charset="0"/>
              </a:rPr>
            </a:br>
            <a:r>
              <a:rPr lang="pl-PL" dirty="0">
                <a:solidFill>
                  <a:srgbClr val="465562"/>
                </a:solidFill>
                <a:latin typeface="Euphemia" panose="020B0503040102020104" pitchFamily="34" charset="0"/>
              </a:rPr>
              <a:t>– char</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a:t>
            </a:r>
            <a:r>
              <a:rPr lang="pl-PL" b="1" dirty="0">
                <a:solidFill>
                  <a:srgbClr val="465562"/>
                </a:solidFill>
                <a:latin typeface="Euphemia" panose="020B0503040102020104" pitchFamily="34" charset="0"/>
              </a:rPr>
              <a:t>String (128 kB)</a:t>
            </a:r>
            <a:br>
              <a:rPr lang="pl-PL" b="1"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 </a:t>
            </a:r>
            <a:r>
              <a:rPr lang="pl-PL" sz="2000" dirty="0">
                <a:solidFill>
                  <a:srgbClr val="FF5F00"/>
                </a:solidFill>
                <a:latin typeface="Euphemia" panose="020B0503040102020104" pitchFamily="34" charset="0"/>
              </a:rPr>
              <a:t>Complex</a:t>
            </a:r>
            <a:br>
              <a:rPr lang="pl-PL" sz="2000" dirty="0">
                <a:solidFill>
                  <a:srgbClr val="D97B20"/>
                </a:solidFill>
                <a:latin typeface="Euphemia" panose="020B0503040102020104" pitchFamily="34" charset="0"/>
              </a:rPr>
            </a:br>
            <a:r>
              <a:rPr lang="pl-PL" b="1" dirty="0">
                <a:solidFill>
                  <a:srgbClr val="465562"/>
                </a:solidFill>
                <a:latin typeface="Euphemia" panose="020B0503040102020104" pitchFamily="34" charset="0"/>
              </a:rPr>
              <a:t>– </a:t>
            </a:r>
            <a:r>
              <a:rPr lang="pl-PL" b="1" dirty="0">
                <a:solidFill>
                  <a:schemeClr val="tx1">
                    <a:lumMod val="65000"/>
                    <a:lumOff val="35000"/>
                  </a:schemeClr>
                </a:solidFill>
                <a:latin typeface="Euphemia" panose="020B0503040102020104" pitchFamily="34" charset="0"/>
              </a:rPr>
              <a:t>MAP&lt;k,v&gt;</a:t>
            </a:r>
            <a:br>
              <a:rPr lang="pl-PL" b="1" dirty="0">
                <a:solidFill>
                  <a:schemeClr val="tx1">
                    <a:lumMod val="65000"/>
                    <a:lumOff val="35000"/>
                  </a:schemeClr>
                </a:solidFill>
                <a:latin typeface="Euphemia" panose="020B0503040102020104" pitchFamily="34" charset="0"/>
              </a:rPr>
            </a:br>
            <a:r>
              <a:rPr lang="pl-PL" b="1" dirty="0">
                <a:solidFill>
                  <a:schemeClr val="tx1">
                    <a:lumMod val="65000"/>
                    <a:lumOff val="35000"/>
                  </a:schemeClr>
                </a:solidFill>
                <a:latin typeface="Euphemia" panose="020B0503040102020104" pitchFamily="34" charset="0"/>
              </a:rPr>
              <a:t>– ARRAY&lt;v&gt;</a:t>
            </a:r>
            <a:br>
              <a:rPr lang="pl-PL"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 </a:t>
            </a:r>
            <a:r>
              <a:rPr lang="pl-PL" sz="2000" dirty="0">
                <a:solidFill>
                  <a:srgbClr val="FF5F00"/>
                </a:solidFill>
                <a:latin typeface="Euphemia" panose="020B0503040102020104" pitchFamily="34" charset="0"/>
              </a:rPr>
              <a:t>Miscellaneous</a:t>
            </a:r>
            <a:br>
              <a:rPr lang="pl-PL" sz="2000" dirty="0">
                <a:solidFill>
                  <a:srgbClr val="D97B20"/>
                </a:solidFill>
                <a:latin typeface="Euphemia" panose="020B0503040102020104" pitchFamily="34" charset="0"/>
              </a:rPr>
            </a:br>
            <a:r>
              <a:rPr lang="pl-PL" dirty="0">
                <a:solidFill>
                  <a:srgbClr val="465562"/>
                </a:solidFill>
                <a:latin typeface="Euphemia" panose="020B0503040102020104" pitchFamily="34" charset="0"/>
              </a:rPr>
              <a:t>– bool</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Guid</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DateTime</a:t>
            </a:r>
            <a:br>
              <a:rPr lang="pl-PL" dirty="0">
                <a:solidFill>
                  <a:srgbClr val="465562"/>
                </a:solidFill>
                <a:latin typeface="Euphemia" panose="020B0503040102020104" pitchFamily="34" charset="0"/>
              </a:rPr>
            </a:br>
            <a:r>
              <a:rPr lang="pl-PL" dirty="0">
                <a:solidFill>
                  <a:srgbClr val="465562"/>
                </a:solidFill>
                <a:latin typeface="Euphemia" panose="020B0503040102020104" pitchFamily="34" charset="0"/>
              </a:rPr>
              <a:t>– byte[]</a:t>
            </a:r>
            <a:br>
              <a:rPr lang="pl-PL" dirty="0">
                <a:solidFill>
                  <a:srgbClr val="465562"/>
                </a:solidFill>
                <a:latin typeface="Euphemia" panose="020B0503040102020104" pitchFamily="34" charset="0"/>
              </a:rPr>
            </a:br>
            <a:r>
              <a:rPr lang="pl-PL" sz="2000" dirty="0">
                <a:solidFill>
                  <a:srgbClr val="D97B20"/>
                </a:solidFill>
                <a:latin typeface="Euphemia" panose="020B0503040102020104" pitchFamily="34" charset="0"/>
              </a:rPr>
              <a:t>›</a:t>
            </a:r>
            <a:r>
              <a:rPr lang="pl-PL" sz="2000" dirty="0">
                <a:solidFill>
                  <a:srgbClr val="FF5F00"/>
                </a:solidFill>
                <a:latin typeface="Euphemia" panose="020B0503040102020104" pitchFamily="34" charset="0"/>
              </a:rPr>
              <a:t> RowSets</a:t>
            </a:r>
            <a:r>
              <a:rPr lang="pl-PL" dirty="0">
                <a:solidFill>
                  <a:srgbClr val="FF5F00"/>
                </a:solidFill>
              </a:rPr>
              <a:t> </a:t>
            </a:r>
            <a:br>
              <a:rPr lang="pl-PL" dirty="0"/>
            </a:br>
            <a:endParaRPr lang="pl-PL" dirty="0"/>
          </a:p>
        </p:txBody>
      </p:sp>
      <p:sp>
        <p:nvSpPr>
          <p:cNvPr id="5" name="Rectangle 4">
            <a:extLst>
              <a:ext uri="{FF2B5EF4-FFF2-40B4-BE49-F238E27FC236}">
                <a16:creationId xmlns:a16="http://schemas.microsoft.com/office/drawing/2014/main" id="{7C504D38-4583-4C98-ADAF-9005DFA82BD0}"/>
              </a:ext>
            </a:extLst>
          </p:cNvPr>
          <p:cNvSpPr/>
          <p:nvPr/>
        </p:nvSpPr>
        <p:spPr>
          <a:xfrm>
            <a:off x="5683045" y="1944780"/>
            <a:ext cx="6096000" cy="923330"/>
          </a:xfrm>
          <a:prstGeom prst="rect">
            <a:avLst/>
          </a:prstGeom>
        </p:spPr>
        <p:txBody>
          <a:bodyPr>
            <a:spAutoFit/>
          </a:bodyPr>
          <a:lstStyle/>
          <a:p>
            <a:r>
              <a:rPr lang="fr-FR" b="1" dirty="0">
                <a:solidFill>
                  <a:schemeClr val="tx1">
                    <a:lumMod val="65000"/>
                    <a:lumOff val="35000"/>
                  </a:schemeClr>
                </a:solidFill>
                <a:latin typeface="Euphemia" panose="020B0503040102020104" pitchFamily="34" charset="0"/>
              </a:rPr>
              <a:t>SQL.ARRAY&lt;T&gt; </a:t>
            </a:r>
            <a:r>
              <a:rPr lang="fr-FR" b="1" dirty="0">
                <a:solidFill>
                  <a:srgbClr val="FF5F00"/>
                </a:solidFill>
                <a:latin typeface="Euphemia" panose="020B0503040102020104" pitchFamily="34" charset="0"/>
              </a:rPr>
              <a:t>== </a:t>
            </a:r>
            <a:r>
              <a:rPr lang="fr-FR" b="1" dirty="0" err="1">
                <a:solidFill>
                  <a:srgbClr val="FF5F00"/>
                </a:solidFill>
                <a:latin typeface="Euphemia" panose="020B0503040102020104" pitchFamily="34" charset="0"/>
              </a:rPr>
              <a:t>IList</a:t>
            </a:r>
            <a:r>
              <a:rPr lang="fr-FR" b="1" dirty="0">
                <a:solidFill>
                  <a:srgbClr val="FF5F00"/>
                </a:solidFill>
                <a:latin typeface="Euphemia" panose="020B0503040102020104" pitchFamily="34" charset="0"/>
              </a:rPr>
              <a:t>&lt;T&gt;</a:t>
            </a:r>
          </a:p>
          <a:p>
            <a:r>
              <a:rPr lang="fr-FR" b="1" dirty="0">
                <a:solidFill>
                  <a:schemeClr val="tx1">
                    <a:lumMod val="65000"/>
                    <a:lumOff val="35000"/>
                  </a:schemeClr>
                </a:solidFill>
                <a:latin typeface="Euphemia" panose="020B0503040102020104" pitchFamily="34" charset="0"/>
              </a:rPr>
              <a:t>SQL.MAP&lt;T,U&gt; </a:t>
            </a:r>
            <a:r>
              <a:rPr lang="fr-FR" b="1" dirty="0">
                <a:solidFill>
                  <a:srgbClr val="FF5F00"/>
                </a:solidFill>
                <a:latin typeface="Euphemia" panose="020B0503040102020104" pitchFamily="34" charset="0"/>
              </a:rPr>
              <a:t>== </a:t>
            </a:r>
            <a:r>
              <a:rPr lang="fr-FR" b="1" dirty="0" err="1">
                <a:solidFill>
                  <a:srgbClr val="FF5F00"/>
                </a:solidFill>
                <a:latin typeface="Euphemia" panose="020B0503040102020104" pitchFamily="34" charset="0"/>
              </a:rPr>
              <a:t>IDictionary</a:t>
            </a:r>
            <a:r>
              <a:rPr lang="fr-FR" b="1" dirty="0">
                <a:solidFill>
                  <a:srgbClr val="FF5F00"/>
                </a:solidFill>
                <a:latin typeface="Euphemia" panose="020B0503040102020104" pitchFamily="34" charset="0"/>
              </a:rPr>
              <a:t>&lt;T,U&gt; </a:t>
            </a:r>
            <a:br>
              <a:rPr lang="fr-FR" b="1" dirty="0">
                <a:solidFill>
                  <a:srgbClr val="D97B20"/>
                </a:solidFill>
                <a:latin typeface="Euphemia" panose="020B0503040102020104" pitchFamily="34" charset="0"/>
              </a:rPr>
            </a:br>
            <a:endParaRPr lang="pl-PL" b="1" dirty="0">
              <a:solidFill>
                <a:srgbClr val="D97B20"/>
              </a:solidFill>
              <a:latin typeface="Euphemia" panose="020B0503040102020104" pitchFamily="34" charset="0"/>
            </a:endParaRPr>
          </a:p>
        </p:txBody>
      </p:sp>
      <p:sp>
        <p:nvSpPr>
          <p:cNvPr id="6" name="Rectangle 5">
            <a:extLst>
              <a:ext uri="{FF2B5EF4-FFF2-40B4-BE49-F238E27FC236}">
                <a16:creationId xmlns:a16="http://schemas.microsoft.com/office/drawing/2014/main" id="{0B7EB892-FDC7-4C67-BAA4-BCC38478FCFF}"/>
              </a:ext>
            </a:extLst>
          </p:cNvPr>
          <p:cNvSpPr/>
          <p:nvPr/>
        </p:nvSpPr>
        <p:spPr>
          <a:xfrm>
            <a:off x="5289754" y="2998126"/>
            <a:ext cx="6902245" cy="2862322"/>
          </a:xfrm>
          <a:prstGeom prst="rect">
            <a:avLst/>
          </a:prstGeom>
        </p:spPr>
        <p:txBody>
          <a:bodyPr wrap="square">
            <a:spAutoFit/>
          </a:bodyPr>
          <a:lstStyle/>
          <a:p>
            <a:r>
              <a:rPr lang="en-US" dirty="0">
                <a:solidFill>
                  <a:srgbClr val="808000"/>
                </a:solidFill>
                <a:latin typeface="Consolas" panose="020B0609020204030204" pitchFamily="49" charset="0"/>
              </a:rPr>
              <a:t>@m </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SELECT new </a:t>
            </a:r>
            <a:r>
              <a:rPr lang="en-US" dirty="0" err="1">
                <a:solidFill>
                  <a:srgbClr val="008080"/>
                </a:solidFill>
                <a:latin typeface="Consolas" panose="020B0609020204030204" pitchFamily="49" charset="0"/>
              </a:rPr>
              <a:t>SqlArray</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&gt;</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tweet.Split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new char</a:t>
            </a:r>
            <a:r>
              <a:rPr lang="en-US" dirty="0">
                <a:solidFill>
                  <a:srgbClr val="000000"/>
                </a:solidFill>
                <a:latin typeface="Consolas" panose="020B0609020204030204" pitchFamily="49" charset="0"/>
              </a:rPr>
              <a:t>[]{' '}).Where(x =&gt; 		</a:t>
            </a:r>
            <a:r>
              <a:rPr lang="en-US" dirty="0" err="1">
                <a:solidFill>
                  <a:srgbClr val="000000"/>
                </a:solidFill>
                <a:latin typeface="Consolas" panose="020B0609020204030204" pitchFamily="49" charset="0"/>
              </a:rPr>
              <a:t>x.StartsWith</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mentions</a:t>
            </a:r>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FROM </a:t>
            </a:r>
            <a:r>
              <a:rPr lang="en-US" dirty="0">
                <a:solidFill>
                  <a:srgbClr val="808000"/>
                </a:solidFill>
                <a:latin typeface="Consolas" panose="020B0609020204030204" pitchFamily="49" charset="0"/>
              </a:rPr>
              <a:t>@t</a:t>
            </a:r>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808000"/>
                </a:solidFill>
                <a:latin typeface="Consolas" panose="020B0609020204030204" pitchFamily="49" charset="0"/>
              </a:rPr>
              <a:t>@m </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SELECT </a:t>
            </a:r>
            <a:r>
              <a:rPr lang="en-US" dirty="0" err="1">
                <a:solidFill>
                  <a:srgbClr val="000000"/>
                </a:solidFill>
                <a:latin typeface="Consolas" panose="020B0609020204030204" pitchFamily="49" charset="0"/>
              </a:rPr>
              <a:t>m.Substring</a:t>
            </a:r>
            <a:r>
              <a:rPr lang="en-US" dirty="0">
                <a:solidFill>
                  <a:srgbClr val="000000"/>
                </a:solidFill>
                <a:latin typeface="Consolas" panose="020B0609020204030204" pitchFamily="49" charset="0"/>
              </a:rPr>
              <a:t>(1) </a:t>
            </a:r>
            <a:r>
              <a:rPr lang="en-US" dirty="0">
                <a:solidFill>
                  <a:srgbClr val="0000FF"/>
                </a:solidFill>
                <a:latin typeface="Consolas" panose="020B0609020204030204" pitchFamily="49" charset="0"/>
              </a:rPr>
              <a:t>AS </a:t>
            </a:r>
            <a:r>
              <a:rPr lang="en-US" dirty="0" err="1">
                <a:solidFill>
                  <a:srgbClr val="000000"/>
                </a:solidFill>
                <a:latin typeface="Consolas" panose="020B0609020204030204" pitchFamily="49" charset="0"/>
              </a:rPr>
              <a:t>m,</a:t>
            </a:r>
            <a:r>
              <a:rPr lang="en-US" dirty="0" err="1">
                <a:solidFill>
                  <a:srgbClr val="A31515"/>
                </a:solidFill>
                <a:latin typeface="Consolas" panose="020B0609020204030204" pitchFamily="49" charset="0"/>
              </a:rPr>
              <a:t>"mention</a:t>
            </a:r>
            <a:r>
              <a:rPr lang="en-US" dirty="0">
                <a:solidFill>
                  <a:srgbClr val="A31515"/>
                </a:solidFill>
                <a:latin typeface="Consolas" panose="020B0609020204030204" pitchFamily="49" charset="0"/>
              </a:rPr>
              <a:t>" </a:t>
            </a: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category</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FROM </a:t>
            </a:r>
            <a:r>
              <a:rPr lang="en-US" dirty="0">
                <a:solidFill>
                  <a:srgbClr val="808000"/>
                </a:solidFill>
                <a:latin typeface="Consolas" panose="020B0609020204030204" pitchFamily="49" charset="0"/>
              </a:rPr>
              <a:t>@m </a:t>
            </a:r>
          </a:p>
          <a:p>
            <a:r>
              <a:rPr lang="en-US" dirty="0">
                <a:solidFill>
                  <a:srgbClr val="808000"/>
                </a:solidFill>
                <a:latin typeface="Consolas" panose="020B0609020204030204" pitchFamily="49" charset="0"/>
              </a:rPr>
              <a:t>	</a:t>
            </a:r>
            <a:r>
              <a:rPr lang="en-US" dirty="0">
                <a:solidFill>
                  <a:srgbClr val="0000FF"/>
                </a:solidFill>
                <a:latin typeface="Consolas" panose="020B0609020204030204" pitchFamily="49" charset="0"/>
              </a:rPr>
              <a:t>CROSS APPLY EXPLODE</a:t>
            </a:r>
            <a:r>
              <a:rPr lang="en-US" dirty="0">
                <a:solidFill>
                  <a:srgbClr val="000000"/>
                </a:solidFill>
                <a:latin typeface="Consolas" panose="020B0609020204030204" pitchFamily="49" charset="0"/>
              </a:rPr>
              <a:t>(mentions)</a:t>
            </a:r>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AS </a:t>
            </a:r>
            <a:r>
              <a:rPr lang="en-US" dirty="0">
                <a:solidFill>
                  <a:srgbClr val="000000"/>
                </a:solidFill>
                <a:latin typeface="Consolas" panose="020B0609020204030204" pitchFamily="49" charset="0"/>
              </a:rPr>
              <a:t>t(m);</a:t>
            </a:r>
            <a:r>
              <a:rPr lang="en-US" dirty="0"/>
              <a:t> </a:t>
            </a:r>
            <a:br>
              <a:rPr lang="en-US" dirty="0"/>
            </a:br>
            <a:endParaRPr lang="pl-PL" dirty="0"/>
          </a:p>
        </p:txBody>
      </p:sp>
    </p:spTree>
    <p:extLst>
      <p:ext uri="{BB962C8B-B14F-4D97-AF65-F5344CB8AC3E}">
        <p14:creationId xmlns:p14="http://schemas.microsoft.com/office/powerpoint/2010/main" val="23416177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0FB51F-3545-468B-A215-E83FBB882968}"/>
              </a:ext>
            </a:extLst>
          </p:cNvPr>
          <p:cNvSpPr>
            <a:spLocks noGrp="1"/>
          </p:cNvSpPr>
          <p:nvPr>
            <p:ph type="body" sz="quarter" idx="13"/>
          </p:nvPr>
        </p:nvSpPr>
        <p:spPr>
          <a:xfrm>
            <a:off x="792127" y="857465"/>
            <a:ext cx="11256998" cy="957299"/>
          </a:xfrm>
        </p:spPr>
        <p:txBody>
          <a:bodyPr/>
          <a:lstStyle/>
          <a:p>
            <a:r>
              <a:rPr lang="pl-PL" sz="4800" b="1" spc="-50" dirty="0">
                <a:solidFill>
                  <a:srgbClr val="FF5F00"/>
                </a:solidFill>
                <a:latin typeface="Calibri Light" panose="020F0302020204030204"/>
                <a:ea typeface="+mj-ea"/>
                <a:cs typeface="+mj-cs"/>
              </a:rPr>
              <a:t>U-SQL </a:t>
            </a:r>
            <a:r>
              <a:rPr lang="en-GB" sz="4800" b="1" spc="-50" dirty="0">
                <a:solidFill>
                  <a:srgbClr val="FF5F00"/>
                </a:solidFill>
                <a:latin typeface="Calibri Light" panose="020F0302020204030204"/>
                <a:ea typeface="+mj-ea"/>
                <a:cs typeface="+mj-cs"/>
              </a:rPr>
              <a:t>Top 5’s Surprises for SQL Developers</a:t>
            </a:r>
            <a:endParaRPr lang="pl-PL" sz="4800" b="1" spc="-50" dirty="0">
              <a:solidFill>
                <a:srgbClr val="FF5F00"/>
              </a:solidFill>
              <a:latin typeface="Calibri Light" panose="020F0302020204030204"/>
              <a:ea typeface="+mj-ea"/>
              <a:cs typeface="+mj-cs"/>
            </a:endParaRPr>
          </a:p>
        </p:txBody>
      </p:sp>
      <p:sp>
        <p:nvSpPr>
          <p:cNvPr id="4" name="Rectangle 3">
            <a:extLst>
              <a:ext uri="{FF2B5EF4-FFF2-40B4-BE49-F238E27FC236}">
                <a16:creationId xmlns:a16="http://schemas.microsoft.com/office/drawing/2014/main" id="{10DEB187-7FF9-4615-9566-C49511FB4A2A}"/>
              </a:ext>
            </a:extLst>
          </p:cNvPr>
          <p:cNvSpPr/>
          <p:nvPr/>
        </p:nvSpPr>
        <p:spPr>
          <a:xfrm>
            <a:off x="1428749" y="1971675"/>
            <a:ext cx="10106026" cy="3724096"/>
          </a:xfrm>
          <a:prstGeom prst="rect">
            <a:avLst/>
          </a:prstGeom>
        </p:spPr>
        <p:txBody>
          <a:bodyPr wrap="square">
            <a:spAutoFit/>
          </a:bodyPr>
          <a:lstStyle/>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rgbClr val="FF5F00"/>
                </a:solidFill>
                <a:effectLst/>
                <a:uLnTx/>
                <a:uFillTx/>
                <a:latin typeface="Euphemia"/>
              </a:rPr>
              <a:t>U-SQL is case sensitive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rgbClr val="FF5F00"/>
                </a:solidFill>
                <a:effectLst/>
                <a:uLnTx/>
                <a:uFillTx/>
                <a:latin typeface="Euphemia"/>
              </a:rPr>
              <a:t>AS</a:t>
            </a:r>
            <a:r>
              <a:rPr kumimoji="0" lang="en-US" sz="2800" b="1" i="0" u="none" strike="noStrike" kern="0" cap="none" spc="0" normalizeH="0" baseline="0" noProof="0" dirty="0">
                <a:ln>
                  <a:noFill/>
                </a:ln>
                <a:solidFill>
                  <a:srgbClr val="F79646">
                    <a:lumMod val="75000"/>
                  </a:srgbClr>
                </a:solidFill>
                <a:effectLst/>
                <a:uLnTx/>
                <a:uFillTx/>
                <a:latin typeface="Euphemia"/>
              </a:rPr>
              <a:t> </a:t>
            </a:r>
            <a:r>
              <a:rPr kumimoji="0" lang="pl-PL" sz="2800" b="0" i="0" u="none" strike="noStrike" kern="0" cap="none" spc="0" normalizeH="0" baseline="0" noProof="0" dirty="0">
                <a:ln>
                  <a:noFill/>
                </a:ln>
                <a:solidFill>
                  <a:srgbClr val="465562"/>
                </a:solidFill>
                <a:effectLst/>
                <a:uLnTx/>
                <a:uFillTx/>
                <a:latin typeface="Euphemia"/>
              </a:rPr>
              <a:t>is not </a:t>
            </a:r>
            <a:r>
              <a:rPr kumimoji="0" lang="en-GB" sz="2800" b="1" i="0" u="none" strike="noStrike" kern="0" cap="none" spc="0" normalizeH="0" baseline="0" noProof="0" dirty="0">
                <a:ln>
                  <a:noFill/>
                </a:ln>
                <a:solidFill>
                  <a:srgbClr val="FF5F00"/>
                </a:solidFill>
                <a:effectLst/>
                <a:uLnTx/>
                <a:uFillTx/>
                <a:latin typeface="Euphemia"/>
              </a:rPr>
              <a:t>as</a:t>
            </a:r>
            <a:r>
              <a:rPr kumimoji="0" lang="en-GB" sz="2800" b="1" i="0" u="none" strike="noStrike" kern="0" cap="none" spc="0" normalizeH="0" baseline="0" noProof="0" dirty="0">
                <a:ln>
                  <a:noFill/>
                </a:ln>
                <a:solidFill>
                  <a:srgbClr val="F79646">
                    <a:lumMod val="75000"/>
                  </a:srgbClr>
                </a:solidFill>
                <a:effectLst/>
                <a:uLnTx/>
                <a:uFillTx/>
                <a:latin typeface="Euphemia"/>
              </a:rPr>
              <a:t> </a:t>
            </a: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465562"/>
                </a:solidFill>
                <a:effectLst/>
                <a:uLnTx/>
                <a:uFillTx/>
                <a:latin typeface="Euphemia"/>
              </a:rPr>
              <a:t>C# keywords and SQL keywords overlap</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 != == </a:t>
            </a:r>
            <a:endParaRPr kumimoji="0" lang="en-GB" sz="2800" b="1" i="0" u="none" strike="noStrike" kern="0" cap="none" spc="0" normalizeH="0" baseline="0" noProof="0" dirty="0">
              <a:ln>
                <a:noFill/>
              </a:ln>
              <a:solidFill>
                <a:srgbClr val="FF5F00"/>
              </a:solidFill>
              <a:effectLst/>
              <a:uLnTx/>
              <a:uFillTx/>
              <a:latin typeface="Euphemia"/>
            </a:endParaRP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400" b="0" i="0" u="none" strike="noStrike" kern="0" cap="none" spc="0" normalizeH="0" baseline="0" noProof="0" dirty="0">
                <a:ln>
                  <a:noFill/>
                </a:ln>
                <a:solidFill>
                  <a:srgbClr val="465562"/>
                </a:solidFill>
                <a:effectLst/>
                <a:uLnTx/>
                <a:uFillTx/>
                <a:latin typeface="Euphemia"/>
              </a:rPr>
              <a:t>C# expression language </a:t>
            </a:r>
            <a:endParaRPr kumimoji="0" lang="en-GB" sz="2400" b="0" i="0" u="none" strike="noStrike" kern="0" cap="none" spc="0" normalizeH="0" baseline="0" noProof="0" dirty="0">
              <a:ln>
                <a:noFill/>
              </a:ln>
              <a:solidFill>
                <a:srgbClr val="465562"/>
              </a:solidFill>
              <a:effectLst/>
              <a:uLnTx/>
              <a:uFillTx/>
              <a:latin typeface="Euphemia"/>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null IS NOT NULL </a:t>
            </a:r>
            <a:endParaRPr kumimoji="0" lang="en-GB" sz="2800" b="1" i="0" u="none" strike="noStrike" kern="0" cap="none" spc="0" normalizeH="0" baseline="0" noProof="0" dirty="0">
              <a:ln>
                <a:noFill/>
              </a:ln>
              <a:solidFill>
                <a:srgbClr val="FF5F00"/>
              </a:solidFill>
              <a:effectLst/>
              <a:uLnTx/>
              <a:uFillTx/>
              <a:latin typeface="Euphemia"/>
            </a:endParaRP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400" b="0" i="0" u="none" strike="noStrike" kern="0" cap="none" spc="0" normalizeH="0" baseline="0" noProof="0" dirty="0">
                <a:ln>
                  <a:noFill/>
                </a:ln>
                <a:solidFill>
                  <a:srgbClr val="465562"/>
                </a:solidFill>
                <a:effectLst/>
                <a:uLnTx/>
                <a:uFillTx/>
                <a:latin typeface="Euphemia"/>
              </a:rPr>
              <a:t>C# nulls are two-valued </a:t>
            </a:r>
            <a:r>
              <a:rPr kumimoji="0" lang="en-GB" sz="2400" b="0" i="0" u="none" strike="noStrike" kern="0" cap="none" spc="0" normalizeH="0" baseline="0" noProof="0" dirty="0">
                <a:ln>
                  <a:noFill/>
                </a:ln>
                <a:solidFill>
                  <a:srgbClr val="465562"/>
                </a:solidFill>
                <a:effectLst/>
                <a:uLnTx/>
                <a:uFillTx/>
                <a:latin typeface="Euphemia"/>
              </a:rPr>
              <a:t>(</a:t>
            </a:r>
            <a:r>
              <a:rPr kumimoji="0" lang="en-GB" sz="2400" b="0" i="0" u="none" strike="noStrike" kern="0" cap="none" spc="0" normalizeH="0" baseline="0" noProof="0" dirty="0" err="1">
                <a:ln>
                  <a:noFill/>
                </a:ln>
                <a:solidFill>
                  <a:srgbClr val="465562"/>
                </a:solidFill>
                <a:effectLst/>
                <a:uLnTx/>
                <a:uFillTx/>
                <a:latin typeface="Euphemia"/>
              </a:rPr>
              <a:t>HasValue</a:t>
            </a:r>
            <a:r>
              <a:rPr kumimoji="0" lang="en-GB" sz="2400" b="0" i="0" u="none" strike="noStrike" kern="0" cap="none" spc="0" normalizeH="0" baseline="0" noProof="0" dirty="0">
                <a:ln>
                  <a:noFill/>
                </a:ln>
                <a:solidFill>
                  <a:srgbClr val="465562"/>
                </a:solidFill>
                <a:effectLst/>
                <a:uLnTx/>
                <a:uFillTx/>
                <a:latin typeface="Euphemia"/>
              </a:rPr>
              <a:t>)</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pl-PL" sz="2800" b="1" i="0" u="none" strike="noStrike" kern="0" cap="none" spc="0" normalizeH="0" baseline="0" noProof="0" dirty="0">
                <a:ln>
                  <a:noFill/>
                </a:ln>
                <a:solidFill>
                  <a:srgbClr val="FF5F00"/>
                </a:solidFill>
                <a:effectLst/>
                <a:uLnTx/>
                <a:uFillTx/>
                <a:latin typeface="Euphemia"/>
              </a:rPr>
              <a:t>No UPDATE, DELETE, nor MERGE </a:t>
            </a:r>
            <a:r>
              <a:rPr kumimoji="0" lang="pl-PL" sz="2400" b="0" i="0" u="none" strike="noStrike" kern="0" cap="none" spc="0" normalizeH="0" baseline="0" noProof="0" dirty="0">
                <a:ln>
                  <a:noFill/>
                </a:ln>
                <a:solidFill>
                  <a:srgbClr val="FF5F00"/>
                </a:solidFill>
                <a:effectLst/>
                <a:uLnTx/>
                <a:uFillTx/>
              </a:rPr>
              <a:t> </a:t>
            </a:r>
            <a:br>
              <a:rPr kumimoji="0" lang="pl-PL" sz="2400" b="0" i="0" u="none" strike="noStrike" kern="0" cap="none" spc="0" normalizeH="0" baseline="0" noProof="0" dirty="0">
                <a:ln>
                  <a:noFill/>
                </a:ln>
                <a:solidFill>
                  <a:prstClr val="black"/>
                </a:solidFill>
                <a:effectLst/>
                <a:uLnTx/>
                <a:uFillTx/>
              </a:rPr>
            </a:br>
            <a:endParaRPr kumimoji="0" lang="en-US" sz="2400" b="1" i="0" u="none" strike="noStrike" kern="0" cap="none" spc="0" normalizeH="0" baseline="0" noProof="0" dirty="0">
              <a:ln>
                <a:noFill/>
              </a:ln>
              <a:solidFill>
                <a:srgbClr val="F79646">
                  <a:lumMod val="75000"/>
                </a:srgbClr>
              </a:solidFill>
              <a:effectLst/>
              <a:uLnTx/>
              <a:uFillTx/>
              <a:latin typeface="Euphemia"/>
            </a:endParaRPr>
          </a:p>
        </p:txBody>
      </p:sp>
    </p:spTree>
    <p:extLst>
      <p:ext uri="{BB962C8B-B14F-4D97-AF65-F5344CB8AC3E}">
        <p14:creationId xmlns:p14="http://schemas.microsoft.com/office/powerpoint/2010/main" val="17666368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6EDEE19-7D0D-4430-8C6E-1638321327D2}"/>
              </a:ext>
            </a:extLst>
          </p:cNvPr>
          <p:cNvSpPr>
            <a:spLocks noGrp="1"/>
          </p:cNvSpPr>
          <p:nvPr>
            <p:ph type="body" sz="quarter" idx="13"/>
          </p:nvPr>
        </p:nvSpPr>
        <p:spPr>
          <a:xfrm>
            <a:off x="792127" y="857465"/>
            <a:ext cx="9637748" cy="957299"/>
          </a:xfrm>
        </p:spPr>
        <p:txBody>
          <a:bodyPr/>
          <a:lstStyle/>
          <a:p>
            <a:r>
              <a:rPr lang="pl-PL" sz="4800" b="1" spc="-50" dirty="0">
                <a:solidFill>
                  <a:srgbClr val="FF5F00"/>
                </a:solidFill>
                <a:latin typeface="Calibri Light" panose="020F0302020204030204"/>
                <a:ea typeface="+mj-ea"/>
                <a:cs typeface="+mj-cs"/>
              </a:rPr>
              <a:t>Data Lake Analytics Runtime</a:t>
            </a:r>
          </a:p>
        </p:txBody>
      </p:sp>
      <p:sp>
        <p:nvSpPr>
          <p:cNvPr id="4" name="Rectangle 3">
            <a:extLst>
              <a:ext uri="{FF2B5EF4-FFF2-40B4-BE49-F238E27FC236}">
                <a16:creationId xmlns:a16="http://schemas.microsoft.com/office/drawing/2014/main" id="{7B3D11A6-EB93-42E1-810D-6DB71CBC3762}"/>
              </a:ext>
            </a:extLst>
          </p:cNvPr>
          <p:cNvSpPr/>
          <p:nvPr/>
        </p:nvSpPr>
        <p:spPr>
          <a:xfrm>
            <a:off x="1228724" y="1941102"/>
            <a:ext cx="7324725" cy="3179332"/>
          </a:xfrm>
          <a:prstGeom prst="rect">
            <a:avLst/>
          </a:prstGeom>
        </p:spPr>
        <p:txBody>
          <a:bodyPr wrap="square">
            <a:spAutoFit/>
          </a:bodyPr>
          <a:lstStyle/>
          <a:p>
            <a:pPr lvl="0" defTabSz="914238">
              <a:lnSpc>
                <a:spcPct val="90000"/>
              </a:lnSpc>
              <a:spcBef>
                <a:spcPts val="1400"/>
              </a:spcBef>
              <a:defRPr/>
            </a:pPr>
            <a:r>
              <a:rPr lang="en-US" sz="3600" b="1" dirty="0">
                <a:solidFill>
                  <a:srgbClr val="FF5F00"/>
                </a:solidFill>
                <a:latin typeface="Euphemia"/>
              </a:rPr>
              <a:t>1 ADLAU </a:t>
            </a:r>
            <a:r>
              <a:rPr lang="en-US" sz="3600" b="1" dirty="0">
                <a:solidFill>
                  <a:srgbClr val="465562"/>
                </a:solidFill>
                <a:latin typeface="Euphemia"/>
              </a:rPr>
              <a:t>~= </a:t>
            </a:r>
            <a:r>
              <a:rPr lang="pl-PL" sz="3600" b="1" dirty="0">
                <a:solidFill>
                  <a:srgbClr val="465562"/>
                </a:solidFill>
                <a:latin typeface="Euphemia"/>
              </a:rPr>
              <a:t> </a:t>
            </a:r>
            <a:r>
              <a:rPr lang="en-US" sz="3600" b="1" dirty="0">
                <a:solidFill>
                  <a:srgbClr val="465562"/>
                </a:solidFill>
                <a:latin typeface="Euphemia"/>
              </a:rPr>
              <a:t>A VM with 2 cores and 6 GB of memory</a:t>
            </a:r>
            <a:endParaRPr lang="pl-PL" sz="3600" b="1" dirty="0">
              <a:solidFill>
                <a:srgbClr val="465562"/>
              </a:solidFill>
              <a:latin typeface="Euphemia"/>
            </a:endParaRPr>
          </a:p>
          <a:p>
            <a:pPr marL="822960" lvl="3" indent="-457200" defTabSz="914238">
              <a:spcBef>
                <a:spcPts val="1400"/>
              </a:spcBef>
              <a:buFont typeface="Arial" panose="020B0604020202020204" pitchFamily="34" charset="0"/>
              <a:buChar char="•"/>
              <a:defRPr/>
            </a:pPr>
            <a:r>
              <a:rPr lang="en-GB" sz="3600" b="1" dirty="0">
                <a:solidFill>
                  <a:srgbClr val="465562"/>
                </a:solidFill>
                <a:latin typeface="Euphemia"/>
              </a:rPr>
              <a:t>Limited</a:t>
            </a:r>
            <a:r>
              <a:rPr lang="pl-PL" sz="3600" b="1" dirty="0">
                <a:solidFill>
                  <a:srgbClr val="465562"/>
                </a:solidFill>
                <a:latin typeface="Euphemia"/>
              </a:rPr>
              <a:t> Network Access</a:t>
            </a:r>
            <a:r>
              <a:rPr lang="en-GB" sz="3600" b="1" dirty="0">
                <a:solidFill>
                  <a:srgbClr val="465562"/>
                </a:solidFill>
                <a:latin typeface="Euphemia"/>
              </a:rPr>
              <a:t> *</a:t>
            </a:r>
            <a:endParaRPr lang="en-US" sz="3600" b="1" dirty="0">
              <a:solidFill>
                <a:srgbClr val="465562"/>
              </a:solidFill>
              <a:latin typeface="Euphemia"/>
            </a:endParaRPr>
          </a:p>
          <a:p>
            <a:pPr lvl="0">
              <a:lnSpc>
                <a:spcPct val="90000"/>
              </a:lnSpc>
              <a:spcBef>
                <a:spcPts val="1400"/>
              </a:spcBef>
              <a:defRPr/>
            </a:pPr>
            <a:r>
              <a:rPr lang="en-US" sz="4000" b="1" dirty="0">
                <a:solidFill>
                  <a:srgbClr val="465562"/>
                </a:solidFill>
                <a:latin typeface="Euphemia"/>
              </a:rPr>
              <a:t>Parallelism </a:t>
            </a:r>
            <a:r>
              <a:rPr lang="en-US" sz="4000" b="1" dirty="0">
                <a:solidFill>
                  <a:srgbClr val="FF5F00"/>
                </a:solidFill>
                <a:latin typeface="Euphemia"/>
              </a:rPr>
              <a:t>N </a:t>
            </a:r>
            <a:r>
              <a:rPr lang="en-US" sz="4000" b="1" dirty="0">
                <a:solidFill>
                  <a:srgbClr val="465562"/>
                </a:solidFill>
                <a:latin typeface="Euphemia"/>
              </a:rPr>
              <a:t>= </a:t>
            </a:r>
            <a:r>
              <a:rPr lang="en-US" sz="4000" b="1" dirty="0">
                <a:solidFill>
                  <a:srgbClr val="FF5F00"/>
                </a:solidFill>
                <a:latin typeface="Euphemia"/>
              </a:rPr>
              <a:t>N </a:t>
            </a:r>
            <a:r>
              <a:rPr lang="en-US" sz="4000" b="1" dirty="0">
                <a:solidFill>
                  <a:srgbClr val="465562"/>
                </a:solidFill>
                <a:latin typeface="Euphemia"/>
              </a:rPr>
              <a:t>ADLAUs</a:t>
            </a:r>
          </a:p>
          <a:p>
            <a:pPr lvl="0">
              <a:lnSpc>
                <a:spcPct val="90000"/>
              </a:lnSpc>
              <a:spcBef>
                <a:spcPts val="1400"/>
              </a:spcBef>
              <a:defRPr/>
            </a:pPr>
            <a:endParaRPr lang="pl-PL" sz="3200" b="1" dirty="0">
              <a:solidFill>
                <a:srgbClr val="465562"/>
              </a:solidFill>
              <a:latin typeface="Euphemia"/>
            </a:endParaRPr>
          </a:p>
        </p:txBody>
      </p:sp>
      <p:pic>
        <p:nvPicPr>
          <p:cNvPr id="5" name="Obraz 4">
            <a:extLst>
              <a:ext uri="{FF2B5EF4-FFF2-40B4-BE49-F238E27FC236}">
                <a16:creationId xmlns:a16="http://schemas.microsoft.com/office/drawing/2014/main" id="{BA52CB19-1ACF-4E1B-82F5-025EA2AB68B9}"/>
              </a:ext>
            </a:extLst>
          </p:cNvPr>
          <p:cNvPicPr>
            <a:picLocks noChangeAspect="1"/>
          </p:cNvPicPr>
          <p:nvPr/>
        </p:nvPicPr>
        <p:blipFill>
          <a:blip r:embed="rId3"/>
          <a:stretch>
            <a:fillRect/>
          </a:stretch>
        </p:blipFill>
        <p:spPr>
          <a:xfrm>
            <a:off x="7617262" y="3278682"/>
            <a:ext cx="4397223" cy="304591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style>
          <a:lnRef idx="2">
            <a:schemeClr val="accent4"/>
          </a:lnRef>
          <a:fillRef idx="1">
            <a:schemeClr val="lt1"/>
          </a:fillRef>
          <a:effectRef idx="0">
            <a:schemeClr val="accent4"/>
          </a:effectRef>
          <a:fontRef idx="minor">
            <a:schemeClr val="dk1"/>
          </a:fontRef>
        </p:style>
      </p:pic>
    </p:spTree>
    <p:extLst>
      <p:ext uri="{BB962C8B-B14F-4D97-AF65-F5344CB8AC3E}">
        <p14:creationId xmlns:p14="http://schemas.microsoft.com/office/powerpoint/2010/main" val="3985136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20DB88-0592-46E2-BE5E-DE4F15912D58}"/>
              </a:ext>
            </a:extLst>
          </p:cNvPr>
          <p:cNvSpPr>
            <a:spLocks noGrp="1"/>
          </p:cNvSpPr>
          <p:nvPr>
            <p:ph type="body" sz="quarter" idx="13"/>
          </p:nvPr>
        </p:nvSpPr>
        <p:spPr/>
        <p:txBody>
          <a:bodyPr/>
          <a:lstStyle/>
          <a:p>
            <a:r>
              <a:rPr lang="en-GB" sz="4800" b="1" spc="-50" dirty="0">
                <a:solidFill>
                  <a:srgbClr val="FF5F00"/>
                </a:solidFill>
                <a:latin typeface="Calibri Light" panose="020F0302020204030204"/>
                <a:ea typeface="+mj-ea"/>
                <a:cs typeface="+mj-cs"/>
              </a:rPr>
              <a:t>ETL vs ELT</a:t>
            </a:r>
            <a:endParaRPr lang="pl-PL" sz="4800" b="1" spc="-50" dirty="0">
              <a:solidFill>
                <a:srgbClr val="FF5F00"/>
              </a:solidFill>
              <a:latin typeface="Calibri Light" panose="020F0302020204030204"/>
              <a:ea typeface="+mj-ea"/>
              <a:cs typeface="+mj-cs"/>
            </a:endParaRPr>
          </a:p>
        </p:txBody>
      </p:sp>
      <p:sp>
        <p:nvSpPr>
          <p:cNvPr id="4" name="Content Placeholder 6">
            <a:extLst>
              <a:ext uri="{FF2B5EF4-FFF2-40B4-BE49-F238E27FC236}">
                <a16:creationId xmlns:a16="http://schemas.microsoft.com/office/drawing/2014/main" id="{64320040-6AAD-4E7E-A637-2D43A31F262A}"/>
              </a:ext>
            </a:extLst>
          </p:cNvPr>
          <p:cNvSpPr txBox="1">
            <a:spLocks/>
          </p:cNvSpPr>
          <p:nvPr/>
        </p:nvSpPr>
        <p:spPr>
          <a:xfrm>
            <a:off x="780765" y="1657083"/>
            <a:ext cx="11173110" cy="4867542"/>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lang="en-GB" sz="3600" b="1" dirty="0">
                <a:solidFill>
                  <a:srgbClr val="FF5F00"/>
                </a:solidFill>
                <a:latin typeface="Euphemia"/>
              </a:rPr>
              <a:t>ETL</a:t>
            </a:r>
            <a:r>
              <a:rPr lang="en-GB" sz="4000" b="1" dirty="0">
                <a:solidFill>
                  <a:srgbClr val="EF942F"/>
                </a:solidFill>
                <a:latin typeface="Euphemia"/>
              </a:rPr>
              <a:t> </a:t>
            </a:r>
            <a:r>
              <a:rPr lang="en-GB" sz="4000" b="1" dirty="0">
                <a:solidFill>
                  <a:schemeClr val="tx1">
                    <a:lumMod val="65000"/>
                    <a:lumOff val="35000"/>
                  </a:schemeClr>
                </a:solidFill>
                <a:latin typeface="Euphemia"/>
              </a:rPr>
              <a:t>(Extract Transform Load) </a:t>
            </a:r>
          </a:p>
          <a:p>
            <a:pPr lvl="1">
              <a:buFont typeface="Arial" panose="020B0604020202020204" pitchFamily="34" charset="0"/>
              <a:buChar char="•"/>
            </a:pPr>
            <a:r>
              <a:rPr lang="en-GB" sz="3600" b="1" dirty="0">
                <a:solidFill>
                  <a:schemeClr val="tx1">
                    <a:lumMod val="65000"/>
                    <a:lumOff val="35000"/>
                  </a:schemeClr>
                </a:solidFill>
                <a:latin typeface="Euphemia"/>
              </a:rPr>
              <a:t>Schema On-Write</a:t>
            </a:r>
          </a:p>
          <a:p>
            <a:pPr lvl="1">
              <a:buFont typeface="Arial" panose="020B0604020202020204" pitchFamily="34" charset="0"/>
              <a:buChar char="•"/>
            </a:pPr>
            <a:r>
              <a:rPr lang="en-GB" sz="3600" b="1" dirty="0">
                <a:solidFill>
                  <a:schemeClr val="tx1">
                    <a:lumMod val="65000"/>
                    <a:lumOff val="35000"/>
                  </a:schemeClr>
                </a:solidFill>
                <a:latin typeface="Euphemia"/>
              </a:rPr>
              <a:t>Data Warehouse</a:t>
            </a:r>
          </a:p>
          <a:p>
            <a:pPr>
              <a:buFont typeface="Arial" panose="020B0604020202020204" pitchFamily="34" charset="0"/>
              <a:buChar char="•"/>
            </a:pPr>
            <a:r>
              <a:rPr kumimoji="0" lang="en-GB" sz="4000" b="1" i="0" u="none" strike="noStrike" kern="1200" cap="none" spc="0" normalizeH="0" baseline="0" noProof="0" dirty="0">
                <a:ln>
                  <a:noFill/>
                </a:ln>
                <a:solidFill>
                  <a:srgbClr val="FF5F00"/>
                </a:solidFill>
                <a:effectLst/>
                <a:uLnTx/>
                <a:uFillTx/>
                <a:latin typeface="Euphemia"/>
              </a:rPr>
              <a:t>ELT</a:t>
            </a:r>
            <a:r>
              <a:rPr kumimoji="0" lang="en-GB" sz="4000" b="1" i="0" u="none" strike="noStrike" kern="1200" cap="none" spc="0" normalizeH="0" noProof="0" dirty="0">
                <a:ln>
                  <a:noFill/>
                </a:ln>
                <a:solidFill>
                  <a:srgbClr val="EF942F"/>
                </a:solidFill>
                <a:effectLst/>
                <a:uLnTx/>
                <a:uFillTx/>
                <a:latin typeface="Euphemia"/>
              </a:rPr>
              <a:t> </a:t>
            </a:r>
            <a:r>
              <a:rPr kumimoji="0" lang="en-GB" sz="4000" b="1" i="0" u="none" strike="noStrike" kern="1200" cap="none" spc="0" normalizeH="0" noProof="0" dirty="0">
                <a:ln>
                  <a:noFill/>
                </a:ln>
                <a:solidFill>
                  <a:schemeClr val="tx1">
                    <a:lumMod val="65000"/>
                    <a:lumOff val="35000"/>
                  </a:schemeClr>
                </a:solidFill>
                <a:effectLst/>
                <a:uLnTx/>
                <a:uFillTx/>
                <a:latin typeface="Euphemia"/>
              </a:rPr>
              <a:t>(Extract Load Transform)</a:t>
            </a:r>
          </a:p>
          <a:p>
            <a:pPr lvl="1">
              <a:buFont typeface="Arial" panose="020B0604020202020204" pitchFamily="34" charset="0"/>
              <a:buChar char="•"/>
            </a:pPr>
            <a:r>
              <a:rPr kumimoji="0" lang="en-GB" sz="4000" b="1" i="0" u="none" strike="noStrike" kern="1200" cap="none" spc="0" normalizeH="0" noProof="0" dirty="0">
                <a:ln>
                  <a:noFill/>
                </a:ln>
                <a:solidFill>
                  <a:schemeClr val="tx1">
                    <a:lumMod val="65000"/>
                    <a:lumOff val="35000"/>
                  </a:schemeClr>
                </a:solidFill>
                <a:effectLst/>
                <a:uLnTx/>
                <a:uFillTx/>
                <a:latin typeface="Euphemia"/>
              </a:rPr>
              <a:t> </a:t>
            </a:r>
            <a:r>
              <a:rPr lang="en-GB" sz="3600" b="1" dirty="0">
                <a:solidFill>
                  <a:schemeClr val="tx1">
                    <a:lumMod val="65000"/>
                    <a:lumOff val="35000"/>
                  </a:schemeClr>
                </a:solidFill>
                <a:latin typeface="Euphemia"/>
              </a:rPr>
              <a:t>Schema On-Read</a:t>
            </a:r>
          </a:p>
          <a:p>
            <a:pPr lvl="1">
              <a:buFont typeface="Arial" panose="020B0604020202020204" pitchFamily="34" charset="0"/>
              <a:buChar char="•"/>
            </a:pPr>
            <a:r>
              <a:rPr lang="en-GB" sz="3600" b="1" dirty="0">
                <a:solidFill>
                  <a:schemeClr val="tx1">
                    <a:lumMod val="65000"/>
                    <a:lumOff val="35000"/>
                  </a:schemeClr>
                </a:solidFill>
                <a:latin typeface="Euphemia"/>
              </a:rPr>
              <a:t> 	Data Lake</a:t>
            </a:r>
          </a:p>
          <a:p>
            <a:pPr>
              <a:buFont typeface="Arial" panose="020B0604020202020204" pitchFamily="34" charset="0"/>
              <a:buChar char="•"/>
            </a:pPr>
            <a:endParaRPr kumimoji="0" lang="en-GB" sz="4800" b="1" i="0" u="none" strike="noStrike" kern="1200" cap="none" spc="0" normalizeH="0" baseline="0" noProof="0" dirty="0">
              <a:ln>
                <a:noFill/>
              </a:ln>
              <a:solidFill>
                <a:schemeClr val="tx1">
                  <a:lumMod val="65000"/>
                  <a:lumOff val="35000"/>
                </a:schemeClr>
              </a:solidFill>
              <a:effectLst/>
              <a:uLnTx/>
              <a:uFillTx/>
              <a:latin typeface="Euphemia"/>
            </a:endParaRPr>
          </a:p>
        </p:txBody>
      </p:sp>
    </p:spTree>
    <p:extLst>
      <p:ext uri="{BB962C8B-B14F-4D97-AF65-F5344CB8AC3E}">
        <p14:creationId xmlns:p14="http://schemas.microsoft.com/office/powerpoint/2010/main" val="37876478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49CA67-8235-462B-997C-C58D5E4C570D}"/>
              </a:ext>
            </a:extLst>
          </p:cNvPr>
          <p:cNvSpPr>
            <a:spLocks noGrp="1"/>
          </p:cNvSpPr>
          <p:nvPr>
            <p:ph type="body" sz="quarter" idx="13"/>
          </p:nvPr>
        </p:nvSpPr>
        <p:spPr>
          <a:xfrm>
            <a:off x="792127" y="857465"/>
            <a:ext cx="6018106" cy="957299"/>
          </a:xfrm>
        </p:spPr>
        <p:txBody>
          <a:bodyPr/>
          <a:lstStyle/>
          <a:p>
            <a:r>
              <a:rPr lang="en-GB" sz="4800" b="1" spc="-50" dirty="0">
                <a:solidFill>
                  <a:srgbClr val="EF942F"/>
                </a:solidFill>
                <a:latin typeface="Calibri Light" panose="020F0302020204030204"/>
                <a:ea typeface="+mj-ea"/>
                <a:cs typeface="+mj-cs"/>
              </a:rPr>
              <a:t>Azure Data Factory (V2)</a:t>
            </a:r>
            <a:endParaRPr lang="pl-PL" sz="4800" b="1" spc="-50" dirty="0">
              <a:solidFill>
                <a:srgbClr val="EF942F"/>
              </a:solidFill>
              <a:latin typeface="Calibri Light" panose="020F0302020204030204"/>
              <a:ea typeface="+mj-ea"/>
              <a:cs typeface="+mj-cs"/>
            </a:endParaRPr>
          </a:p>
        </p:txBody>
      </p:sp>
      <p:pic>
        <p:nvPicPr>
          <p:cNvPr id="3" name="Picture 2">
            <a:extLst>
              <a:ext uri="{FF2B5EF4-FFF2-40B4-BE49-F238E27FC236}">
                <a16:creationId xmlns:a16="http://schemas.microsoft.com/office/drawing/2014/main" id="{9464488F-082C-40B2-98C2-B3C66563F5E8}"/>
              </a:ext>
            </a:extLst>
          </p:cNvPr>
          <p:cNvPicPr>
            <a:picLocks noChangeAspect="1"/>
          </p:cNvPicPr>
          <p:nvPr/>
        </p:nvPicPr>
        <p:blipFill>
          <a:blip r:embed="rId3"/>
          <a:stretch>
            <a:fillRect/>
          </a:stretch>
        </p:blipFill>
        <p:spPr>
          <a:xfrm>
            <a:off x="1023581" y="2065967"/>
            <a:ext cx="11045247" cy="3543263"/>
          </a:xfrm>
          <a:prstGeom prst="rect">
            <a:avLst/>
          </a:prstGeom>
        </p:spPr>
      </p:pic>
      <p:sp>
        <p:nvSpPr>
          <p:cNvPr id="4" name="Rectangle 3">
            <a:extLst>
              <a:ext uri="{FF2B5EF4-FFF2-40B4-BE49-F238E27FC236}">
                <a16:creationId xmlns:a16="http://schemas.microsoft.com/office/drawing/2014/main" id="{5B078DD5-6C3D-43D1-A86E-2039B4C2C149}"/>
              </a:ext>
            </a:extLst>
          </p:cNvPr>
          <p:cNvSpPr/>
          <p:nvPr/>
        </p:nvSpPr>
        <p:spPr>
          <a:xfrm>
            <a:off x="4448538" y="5860433"/>
            <a:ext cx="7315832" cy="461665"/>
          </a:xfrm>
          <a:prstGeom prst="rect">
            <a:avLst/>
          </a:prstGeom>
        </p:spPr>
        <p:txBody>
          <a:bodyPr wrap="square">
            <a:spAutoFit/>
          </a:bodyPr>
          <a:lstStyle/>
          <a:p>
            <a:r>
              <a:rPr lang="pl-PL" sz="2400" dirty="0">
                <a:hlinkClick r:id="rId4"/>
              </a:rPr>
              <a:t>https://azure.microsoft.com/en-us/services/data-factory/</a:t>
            </a:r>
            <a:endParaRPr lang="pl-PL" sz="2400" dirty="0"/>
          </a:p>
        </p:txBody>
      </p:sp>
    </p:spTree>
    <p:extLst>
      <p:ext uri="{BB962C8B-B14F-4D97-AF65-F5344CB8AC3E}">
        <p14:creationId xmlns:p14="http://schemas.microsoft.com/office/powerpoint/2010/main" val="40430690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D405246E-B8EC-4245-BE2A-84E79374FF60}"/>
              </a:ext>
            </a:extLst>
          </p:cNvPr>
          <p:cNvSpPr>
            <a:spLocks noGrp="1"/>
          </p:cNvSpPr>
          <p:nvPr>
            <p:ph type="body" sz="quarter" idx="13"/>
          </p:nvPr>
        </p:nvSpPr>
        <p:spPr>
          <a:xfrm>
            <a:off x="940994" y="2669513"/>
            <a:ext cx="8594892" cy="960095"/>
          </a:xfrm>
        </p:spPr>
        <p:txBody>
          <a:bodyPr/>
          <a:lstStyle/>
          <a:p>
            <a:r>
              <a:rPr lang="pl-PL" dirty="0"/>
              <a:t>Big Data - </a:t>
            </a:r>
            <a:r>
              <a:rPr lang="pl-PL" dirty="0" err="1"/>
              <a:t>introduction</a:t>
            </a:r>
            <a:endParaRPr lang="en-US" dirty="0"/>
          </a:p>
        </p:txBody>
      </p:sp>
    </p:spTree>
    <p:extLst>
      <p:ext uri="{BB962C8B-B14F-4D97-AF65-F5344CB8AC3E}">
        <p14:creationId xmlns:p14="http://schemas.microsoft.com/office/powerpoint/2010/main" val="22266426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D627AB-9F83-4ABB-85A4-70DA2613AD48}"/>
              </a:ext>
            </a:extLst>
          </p:cNvPr>
          <p:cNvSpPr>
            <a:spLocks noGrp="1"/>
          </p:cNvSpPr>
          <p:nvPr>
            <p:ph type="body" sz="quarter" idx="13"/>
          </p:nvPr>
        </p:nvSpPr>
        <p:spPr>
          <a:xfrm>
            <a:off x="792127" y="857465"/>
            <a:ext cx="8351873" cy="957299"/>
          </a:xfrm>
        </p:spPr>
        <p:txBody>
          <a:bodyPr/>
          <a:lstStyle/>
          <a:p>
            <a:r>
              <a:rPr lang="en-GB" sz="4800" b="1" spc="-50" dirty="0">
                <a:solidFill>
                  <a:srgbClr val="FF5F00"/>
                </a:solidFill>
                <a:latin typeface="Calibri Light" panose="020F0302020204030204"/>
                <a:ea typeface="+mj-ea"/>
                <a:cs typeface="+mj-cs"/>
              </a:rPr>
              <a:t>What does ADF do?</a:t>
            </a:r>
            <a:endParaRPr lang="pl-PL" sz="4800" b="1" spc="-50" dirty="0">
              <a:solidFill>
                <a:srgbClr val="FF5F00"/>
              </a:solidFill>
              <a:latin typeface="Calibri Light" panose="020F0302020204030204"/>
              <a:ea typeface="+mj-ea"/>
              <a:cs typeface="+mj-cs"/>
            </a:endParaRPr>
          </a:p>
        </p:txBody>
      </p:sp>
      <p:pic>
        <p:nvPicPr>
          <p:cNvPr id="4" name="Picture 3">
            <a:extLst>
              <a:ext uri="{FF2B5EF4-FFF2-40B4-BE49-F238E27FC236}">
                <a16:creationId xmlns:a16="http://schemas.microsoft.com/office/drawing/2014/main" id="{BE596F27-1383-49C5-AC17-8B7623AE6EA2}"/>
              </a:ext>
            </a:extLst>
          </p:cNvPr>
          <p:cNvPicPr>
            <a:picLocks noChangeAspect="1"/>
          </p:cNvPicPr>
          <p:nvPr/>
        </p:nvPicPr>
        <p:blipFill>
          <a:blip r:embed="rId2"/>
          <a:stretch>
            <a:fillRect/>
          </a:stretch>
        </p:blipFill>
        <p:spPr>
          <a:xfrm>
            <a:off x="2395147" y="1814764"/>
            <a:ext cx="7920321" cy="4546728"/>
          </a:xfrm>
          <a:prstGeom prst="rect">
            <a:avLst/>
          </a:prstGeom>
        </p:spPr>
      </p:pic>
      <p:sp>
        <p:nvSpPr>
          <p:cNvPr id="5" name="Rectangle 4">
            <a:extLst>
              <a:ext uri="{FF2B5EF4-FFF2-40B4-BE49-F238E27FC236}">
                <a16:creationId xmlns:a16="http://schemas.microsoft.com/office/drawing/2014/main" id="{A9D6FC46-7CB3-492B-8B7E-F1A34654EED0}"/>
              </a:ext>
            </a:extLst>
          </p:cNvPr>
          <p:cNvSpPr/>
          <p:nvPr/>
        </p:nvSpPr>
        <p:spPr>
          <a:xfrm>
            <a:off x="10696591" y="6403322"/>
            <a:ext cx="1495409" cy="307777"/>
          </a:xfrm>
          <a:prstGeom prst="rect">
            <a:avLst/>
          </a:prstGeom>
        </p:spPr>
        <p:txBody>
          <a:bodyPr wrap="none">
            <a:spAutoFit/>
          </a:bodyPr>
          <a:lstStyle/>
          <a:p>
            <a:r>
              <a:rPr lang="en-GB" sz="1400" dirty="0">
                <a:solidFill>
                  <a:schemeClr val="tx1">
                    <a:lumMod val="65000"/>
                    <a:lumOff val="35000"/>
                  </a:schemeClr>
                </a:solidFill>
              </a:rPr>
              <a:t>Source : </a:t>
            </a:r>
            <a:r>
              <a:rPr lang="en-GB" sz="1400" dirty="0" err="1">
                <a:solidFill>
                  <a:schemeClr val="tx1">
                    <a:lumMod val="65000"/>
                    <a:lumOff val="35000"/>
                  </a:schemeClr>
                </a:solidFill>
              </a:rPr>
              <a:t>P.Andrew</a:t>
            </a:r>
            <a:endParaRPr lang="pl-PL" sz="1400" dirty="0">
              <a:solidFill>
                <a:schemeClr val="tx1">
                  <a:lumMod val="65000"/>
                  <a:lumOff val="35000"/>
                </a:schemeClr>
              </a:solidFill>
            </a:endParaRPr>
          </a:p>
        </p:txBody>
      </p:sp>
    </p:spTree>
    <p:extLst>
      <p:ext uri="{BB962C8B-B14F-4D97-AF65-F5344CB8AC3E}">
        <p14:creationId xmlns:p14="http://schemas.microsoft.com/office/powerpoint/2010/main" val="189460786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041332-1F0F-4002-87F1-DF7AF4771E82}"/>
              </a:ext>
            </a:extLst>
          </p:cNvPr>
          <p:cNvSpPr>
            <a:spLocks noGrp="1"/>
          </p:cNvSpPr>
          <p:nvPr>
            <p:ph type="body" sz="quarter" idx="13"/>
          </p:nvPr>
        </p:nvSpPr>
        <p:spPr>
          <a:xfrm>
            <a:off x="792127" y="857465"/>
            <a:ext cx="8092566" cy="957299"/>
          </a:xfrm>
        </p:spPr>
        <p:txBody>
          <a:bodyPr/>
          <a:lstStyle/>
          <a:p>
            <a:r>
              <a:rPr lang="en-US" sz="4800" b="1" spc="-50" dirty="0">
                <a:solidFill>
                  <a:srgbClr val="FF5F00"/>
                </a:solidFill>
                <a:latin typeface="Calibri Light" panose="020F0302020204030204"/>
                <a:ea typeface="+mj-ea"/>
                <a:cs typeface="+mj-cs"/>
              </a:rPr>
              <a:t>Azure Data Factory</a:t>
            </a:r>
            <a:r>
              <a:rPr lang="pl-PL" sz="4800" b="1" spc="-50" dirty="0">
                <a:solidFill>
                  <a:srgbClr val="FF5F00"/>
                </a:solidFill>
                <a:latin typeface="Calibri Light" panose="020F0302020204030204"/>
                <a:ea typeface="+mj-ea"/>
                <a:cs typeface="+mj-cs"/>
              </a:rPr>
              <a:t> Concept</a:t>
            </a:r>
          </a:p>
        </p:txBody>
      </p:sp>
      <p:grpSp>
        <p:nvGrpSpPr>
          <p:cNvPr id="22" name="Group 21">
            <a:extLst>
              <a:ext uri="{FF2B5EF4-FFF2-40B4-BE49-F238E27FC236}">
                <a16:creationId xmlns:a16="http://schemas.microsoft.com/office/drawing/2014/main" id="{A034058D-51A8-4135-8648-B6F5D8804CF1}"/>
              </a:ext>
            </a:extLst>
          </p:cNvPr>
          <p:cNvGrpSpPr/>
          <p:nvPr/>
        </p:nvGrpSpPr>
        <p:grpSpPr>
          <a:xfrm>
            <a:off x="1396475" y="2316386"/>
            <a:ext cx="2860869" cy="1440160"/>
            <a:chOff x="1341884" y="1988840"/>
            <a:chExt cx="2860869" cy="1440160"/>
          </a:xfrm>
        </p:grpSpPr>
        <p:sp>
          <p:nvSpPr>
            <p:cNvPr id="23" name="Rectangle 22">
              <a:extLst>
                <a:ext uri="{FF2B5EF4-FFF2-40B4-BE49-F238E27FC236}">
                  <a16:creationId xmlns:a16="http://schemas.microsoft.com/office/drawing/2014/main" id="{AB23D589-BF7B-4BD7-AC20-51FD1FCF0070}"/>
                </a:ext>
              </a:extLst>
            </p:cNvPr>
            <p:cNvSpPr/>
            <p:nvPr/>
          </p:nvSpPr>
          <p:spPr bwMode="auto">
            <a:xfrm>
              <a:off x="1341884"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AU" sz="2000" b="1" dirty="0">
                  <a:solidFill>
                    <a:schemeClr val="tx1">
                      <a:lumMod val="65000"/>
                      <a:lumOff val="35000"/>
                    </a:schemeClr>
                  </a:solidFill>
                </a:rPr>
                <a:t>Dataset</a:t>
              </a:r>
              <a:endParaRPr lang="pl-PL" sz="2000" b="1" dirty="0">
                <a:solidFill>
                  <a:schemeClr val="tx1">
                    <a:lumMod val="65000"/>
                    <a:lumOff val="35000"/>
                  </a:schemeClr>
                </a:solidFill>
              </a:endParaRPr>
            </a:p>
            <a:p>
              <a:pPr algn="ctr" defTabSz="932472" fontAlgn="base">
                <a:spcBef>
                  <a:spcPct val="0"/>
                </a:spcBef>
                <a:spcAft>
                  <a:spcPct val="0"/>
                </a:spcAft>
              </a:pPr>
              <a:r>
                <a:rPr lang="pl-PL" sz="2000" b="1" dirty="0">
                  <a:solidFill>
                    <a:schemeClr val="tx1">
                      <a:lumMod val="65000"/>
                      <a:lumOff val="35000"/>
                    </a:schemeClr>
                  </a:solidFill>
                </a:rPr>
                <a:t>(eg. tables, files)</a:t>
              </a:r>
              <a:endParaRPr lang="en-AU" sz="2000" b="1" dirty="0">
                <a:solidFill>
                  <a:schemeClr val="tx1">
                    <a:lumMod val="65000"/>
                    <a:lumOff val="35000"/>
                  </a:schemeClr>
                </a:solidFill>
              </a:endParaRPr>
            </a:p>
            <a:p>
              <a:pPr algn="ctr" defTabSz="932472" fontAlgn="base">
                <a:spcBef>
                  <a:spcPct val="0"/>
                </a:spcBef>
                <a:spcAft>
                  <a:spcPct val="0"/>
                </a:spcAft>
              </a:pPr>
              <a:endParaRPr lang="en-AU" sz="2000" dirty="0">
                <a:solidFill>
                  <a:schemeClr val="tx1"/>
                </a:solidFill>
              </a:endParaRPr>
            </a:p>
          </p:txBody>
        </p:sp>
        <p:pic>
          <p:nvPicPr>
            <p:cNvPr id="24" name="Picture 23">
              <a:extLst>
                <a:ext uri="{FF2B5EF4-FFF2-40B4-BE49-F238E27FC236}">
                  <a16:creationId xmlns:a16="http://schemas.microsoft.com/office/drawing/2014/main" id="{89148AED-3FF8-4DCF-9A1B-D305CE2AA46B}"/>
                </a:ext>
              </a:extLst>
            </p:cNvPr>
            <p:cNvPicPr>
              <a:picLocks noChangeAspect="1"/>
            </p:cNvPicPr>
            <p:nvPr/>
          </p:nvPicPr>
          <p:blipFill>
            <a:blip r:embed="rId3"/>
            <a:stretch>
              <a:fillRect/>
            </a:stretch>
          </p:blipFill>
          <p:spPr>
            <a:xfrm>
              <a:off x="1701924" y="2132856"/>
              <a:ext cx="428738" cy="377000"/>
            </a:xfrm>
            <a:prstGeom prst="rect">
              <a:avLst/>
            </a:prstGeom>
          </p:spPr>
        </p:pic>
      </p:grpSp>
      <p:grpSp>
        <p:nvGrpSpPr>
          <p:cNvPr id="25" name="Group 24">
            <a:extLst>
              <a:ext uri="{FF2B5EF4-FFF2-40B4-BE49-F238E27FC236}">
                <a16:creationId xmlns:a16="http://schemas.microsoft.com/office/drawing/2014/main" id="{07FA4DED-CBEF-4DD2-9EE6-76D4EE684DB7}"/>
              </a:ext>
            </a:extLst>
          </p:cNvPr>
          <p:cNvGrpSpPr/>
          <p:nvPr/>
        </p:nvGrpSpPr>
        <p:grpSpPr>
          <a:xfrm>
            <a:off x="5212899" y="2316386"/>
            <a:ext cx="2860869" cy="1440160"/>
            <a:chOff x="5158308" y="1988840"/>
            <a:chExt cx="2860869" cy="1440160"/>
          </a:xfrm>
        </p:grpSpPr>
        <p:sp>
          <p:nvSpPr>
            <p:cNvPr id="26" name="Rectangle 25">
              <a:extLst>
                <a:ext uri="{FF2B5EF4-FFF2-40B4-BE49-F238E27FC236}">
                  <a16:creationId xmlns:a16="http://schemas.microsoft.com/office/drawing/2014/main" id="{7ABBBC0E-F4A1-463C-B28C-448CC8FD76B4}"/>
                </a:ext>
              </a:extLst>
            </p:cNvPr>
            <p:cNvSpPr/>
            <p:nvPr/>
          </p:nvSpPr>
          <p:spPr bwMode="auto">
            <a:xfrm>
              <a:off x="5158308"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pl-PL" sz="2000" b="1" dirty="0">
                <a:solidFill>
                  <a:schemeClr val="tx1"/>
                </a:solidFill>
              </a:endParaRPr>
            </a:p>
            <a:p>
              <a:pPr algn="ctr" defTabSz="932472" fontAlgn="base">
                <a:spcBef>
                  <a:spcPct val="0"/>
                </a:spcBef>
                <a:spcAft>
                  <a:spcPct val="0"/>
                </a:spcAft>
              </a:pPr>
              <a:r>
                <a:rPr lang="en-AU" sz="2000" b="1" dirty="0">
                  <a:solidFill>
                    <a:schemeClr val="tx1">
                      <a:lumMod val="65000"/>
                      <a:lumOff val="35000"/>
                    </a:schemeClr>
                  </a:solidFill>
                </a:rPr>
                <a:t>Activity</a:t>
              </a:r>
              <a:endParaRPr lang="pl-PL" sz="2000" b="1" dirty="0">
                <a:solidFill>
                  <a:schemeClr val="tx1">
                    <a:lumMod val="65000"/>
                    <a:lumOff val="35000"/>
                  </a:schemeClr>
                </a:solidFill>
              </a:endParaRPr>
            </a:p>
            <a:p>
              <a:pPr algn="ctr" defTabSz="932472" fontAlgn="base">
                <a:spcBef>
                  <a:spcPct val="0"/>
                </a:spcBef>
                <a:spcAft>
                  <a:spcPct val="0"/>
                </a:spcAft>
              </a:pPr>
              <a:r>
                <a:rPr lang="pl-PL" sz="2000" b="1" dirty="0">
                  <a:solidFill>
                    <a:schemeClr val="tx1">
                      <a:lumMod val="65000"/>
                      <a:lumOff val="35000"/>
                    </a:schemeClr>
                  </a:solidFill>
                </a:rPr>
                <a:t>(eg. Copy, Hive job,</a:t>
              </a:r>
            </a:p>
            <a:p>
              <a:pPr algn="ctr" defTabSz="932472" fontAlgn="base">
                <a:spcBef>
                  <a:spcPct val="0"/>
                </a:spcBef>
                <a:spcAft>
                  <a:spcPct val="0"/>
                </a:spcAft>
              </a:pPr>
              <a:r>
                <a:rPr lang="pl-PL" sz="2000" b="1" dirty="0">
                  <a:solidFill>
                    <a:schemeClr val="tx1">
                      <a:lumMod val="65000"/>
                      <a:lumOff val="35000"/>
                    </a:schemeClr>
                  </a:solidFill>
                </a:rPr>
                <a:t>SP, ADLA job)</a:t>
              </a:r>
              <a:endParaRPr lang="en-AU" sz="2000" b="1" dirty="0">
                <a:solidFill>
                  <a:schemeClr val="tx1">
                    <a:lumMod val="65000"/>
                    <a:lumOff val="35000"/>
                  </a:schemeClr>
                </a:solidFill>
              </a:endParaRPr>
            </a:p>
            <a:p>
              <a:pPr algn="ctr" defTabSz="932472" fontAlgn="base">
                <a:spcBef>
                  <a:spcPct val="0"/>
                </a:spcBef>
                <a:spcAft>
                  <a:spcPct val="0"/>
                </a:spcAft>
              </a:pPr>
              <a:endParaRPr lang="en-AU" sz="2000" b="1" dirty="0">
                <a:solidFill>
                  <a:schemeClr val="tx1"/>
                </a:solidFill>
              </a:endParaRPr>
            </a:p>
          </p:txBody>
        </p:sp>
        <p:pic>
          <p:nvPicPr>
            <p:cNvPr id="27" name="Picture 26">
              <a:extLst>
                <a:ext uri="{FF2B5EF4-FFF2-40B4-BE49-F238E27FC236}">
                  <a16:creationId xmlns:a16="http://schemas.microsoft.com/office/drawing/2014/main" id="{2230461A-FEC3-43A5-835C-62F251D42E72}"/>
                </a:ext>
              </a:extLst>
            </p:cNvPr>
            <p:cNvPicPr>
              <a:picLocks noChangeAspect="1"/>
            </p:cNvPicPr>
            <p:nvPr/>
          </p:nvPicPr>
          <p:blipFill>
            <a:blip r:embed="rId4"/>
            <a:stretch>
              <a:fillRect/>
            </a:stretch>
          </p:blipFill>
          <p:spPr>
            <a:xfrm>
              <a:off x="5393881" y="2117051"/>
              <a:ext cx="363268" cy="363660"/>
            </a:xfrm>
            <a:prstGeom prst="rect">
              <a:avLst/>
            </a:prstGeom>
          </p:spPr>
        </p:pic>
      </p:grpSp>
      <p:grpSp>
        <p:nvGrpSpPr>
          <p:cNvPr id="28" name="Group 27">
            <a:extLst>
              <a:ext uri="{FF2B5EF4-FFF2-40B4-BE49-F238E27FC236}">
                <a16:creationId xmlns:a16="http://schemas.microsoft.com/office/drawing/2014/main" id="{04D49822-6A6F-4992-8BEF-8ADF392E59B1}"/>
              </a:ext>
            </a:extLst>
          </p:cNvPr>
          <p:cNvGrpSpPr/>
          <p:nvPr/>
        </p:nvGrpSpPr>
        <p:grpSpPr>
          <a:xfrm>
            <a:off x="9029323" y="2316386"/>
            <a:ext cx="2860869" cy="1440160"/>
            <a:chOff x="8974732" y="1988840"/>
            <a:chExt cx="2860869" cy="1440160"/>
          </a:xfrm>
        </p:grpSpPr>
        <p:sp>
          <p:nvSpPr>
            <p:cNvPr id="29" name="Rectangle 28">
              <a:extLst>
                <a:ext uri="{FF2B5EF4-FFF2-40B4-BE49-F238E27FC236}">
                  <a16:creationId xmlns:a16="http://schemas.microsoft.com/office/drawing/2014/main" id="{E1BA16F2-0D9A-46B0-8701-C46740DD1963}"/>
                </a:ext>
              </a:extLst>
            </p:cNvPr>
            <p:cNvSpPr/>
            <p:nvPr/>
          </p:nvSpPr>
          <p:spPr bwMode="auto">
            <a:xfrm>
              <a:off x="8974732" y="1988840"/>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pl-PL" sz="2000" b="1" dirty="0">
                <a:solidFill>
                  <a:schemeClr val="tx1"/>
                </a:solidFill>
              </a:endParaRPr>
            </a:p>
            <a:p>
              <a:pPr algn="ctr" defTabSz="932472" fontAlgn="base">
                <a:spcBef>
                  <a:spcPct val="0"/>
                </a:spcBef>
                <a:spcAft>
                  <a:spcPct val="0"/>
                </a:spcAft>
              </a:pPr>
              <a:r>
                <a:rPr lang="pl-PL" sz="2000" b="1" dirty="0">
                  <a:solidFill>
                    <a:schemeClr val="tx1">
                      <a:lumMod val="65000"/>
                      <a:lumOff val="35000"/>
                    </a:schemeClr>
                  </a:solidFill>
                </a:rPr>
                <a:t>Pipeline</a:t>
              </a:r>
            </a:p>
            <a:p>
              <a:pPr algn="ctr" defTabSz="932472" fontAlgn="base">
                <a:spcBef>
                  <a:spcPct val="0"/>
                </a:spcBef>
                <a:spcAft>
                  <a:spcPct val="0"/>
                </a:spcAft>
              </a:pPr>
              <a:r>
                <a:rPr lang="pl-PL" sz="2000" b="1" dirty="0">
                  <a:solidFill>
                    <a:schemeClr val="tx1">
                      <a:lumMod val="65000"/>
                      <a:lumOff val="35000"/>
                    </a:schemeClr>
                  </a:solidFill>
                </a:rPr>
                <a:t>(schedule,monitor,</a:t>
              </a:r>
            </a:p>
            <a:p>
              <a:pPr algn="ctr" defTabSz="932472" fontAlgn="base">
                <a:spcBef>
                  <a:spcPct val="0"/>
                </a:spcBef>
                <a:spcAft>
                  <a:spcPct val="0"/>
                </a:spcAft>
              </a:pPr>
              <a:r>
                <a:rPr lang="pl-PL" sz="2000" b="1" dirty="0">
                  <a:solidFill>
                    <a:schemeClr val="tx1">
                      <a:lumMod val="65000"/>
                      <a:lumOff val="35000"/>
                    </a:schemeClr>
                  </a:solidFill>
                </a:rPr>
                <a:t>manage)</a:t>
              </a:r>
              <a:endParaRPr lang="en-AU" sz="2000" b="1" dirty="0">
                <a:solidFill>
                  <a:schemeClr val="tx1">
                    <a:lumMod val="65000"/>
                    <a:lumOff val="35000"/>
                  </a:schemeClr>
                </a:solidFill>
              </a:endParaRPr>
            </a:p>
            <a:p>
              <a:pPr algn="ctr" defTabSz="932472" fontAlgn="base">
                <a:spcBef>
                  <a:spcPct val="0"/>
                </a:spcBef>
                <a:spcAft>
                  <a:spcPct val="0"/>
                </a:spcAft>
              </a:pPr>
              <a:endParaRPr lang="en-AU" sz="2000" dirty="0">
                <a:solidFill>
                  <a:schemeClr val="tx1"/>
                </a:solidFill>
              </a:endParaRPr>
            </a:p>
          </p:txBody>
        </p:sp>
        <p:pic>
          <p:nvPicPr>
            <p:cNvPr id="30" name="Picture 29">
              <a:extLst>
                <a:ext uri="{FF2B5EF4-FFF2-40B4-BE49-F238E27FC236}">
                  <a16:creationId xmlns:a16="http://schemas.microsoft.com/office/drawing/2014/main" id="{36917CAA-2723-48BD-B93E-95F3F1963607}"/>
                </a:ext>
              </a:extLst>
            </p:cNvPr>
            <p:cNvPicPr>
              <a:picLocks noChangeAspect="1"/>
            </p:cNvPicPr>
            <p:nvPr/>
          </p:nvPicPr>
          <p:blipFill>
            <a:blip r:embed="rId5"/>
            <a:stretch>
              <a:fillRect/>
            </a:stretch>
          </p:blipFill>
          <p:spPr>
            <a:xfrm>
              <a:off x="9118748" y="2131421"/>
              <a:ext cx="567041" cy="378435"/>
            </a:xfrm>
            <a:prstGeom prst="rect">
              <a:avLst/>
            </a:prstGeom>
          </p:spPr>
        </p:pic>
      </p:grpSp>
      <p:grpSp>
        <p:nvGrpSpPr>
          <p:cNvPr id="31" name="Group 30">
            <a:extLst>
              <a:ext uri="{FF2B5EF4-FFF2-40B4-BE49-F238E27FC236}">
                <a16:creationId xmlns:a16="http://schemas.microsoft.com/office/drawing/2014/main" id="{51861967-8106-47F9-B254-274071E4F5B8}"/>
              </a:ext>
            </a:extLst>
          </p:cNvPr>
          <p:cNvGrpSpPr/>
          <p:nvPr/>
        </p:nvGrpSpPr>
        <p:grpSpPr>
          <a:xfrm>
            <a:off x="1462174" y="4848266"/>
            <a:ext cx="2808311" cy="1440160"/>
            <a:chOff x="1407583" y="4520720"/>
            <a:chExt cx="2808311" cy="1440160"/>
          </a:xfrm>
        </p:grpSpPr>
        <p:sp>
          <p:nvSpPr>
            <p:cNvPr id="32" name="Rectangle 31">
              <a:extLst>
                <a:ext uri="{FF2B5EF4-FFF2-40B4-BE49-F238E27FC236}">
                  <a16:creationId xmlns:a16="http://schemas.microsoft.com/office/drawing/2014/main" id="{C9EBD2E6-762B-4EB9-8061-B86AC51D17AF}"/>
                </a:ext>
              </a:extLst>
            </p:cNvPr>
            <p:cNvSpPr/>
            <p:nvPr/>
          </p:nvSpPr>
          <p:spPr bwMode="auto">
            <a:xfrm>
              <a:off x="1407583" y="4520720"/>
              <a:ext cx="2808311"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t" anchorCtr="0" compatLnSpc="1">
              <a:prstTxWarp prst="textNoShape">
                <a:avLst/>
              </a:prstTxWarp>
            </a:bodyPr>
            <a:lstStyle/>
            <a:p>
              <a:pPr algn="ctr" defTabSz="932472" fontAlgn="base">
                <a:spcBef>
                  <a:spcPct val="0"/>
                </a:spcBef>
                <a:spcAft>
                  <a:spcPct val="0"/>
                </a:spcAft>
              </a:pPr>
              <a:endParaRPr lang="en-AU" sz="2000" b="1" dirty="0">
                <a:solidFill>
                  <a:schemeClr val="tx1"/>
                </a:solidFill>
              </a:endParaRPr>
            </a:p>
            <a:p>
              <a:pPr algn="ctr" defTabSz="932472" fontAlgn="base">
                <a:spcBef>
                  <a:spcPct val="0"/>
                </a:spcBef>
                <a:spcAft>
                  <a:spcPct val="0"/>
                </a:spcAft>
              </a:pPr>
              <a:r>
                <a:rPr lang="en-AU" sz="2000" b="1" dirty="0">
                  <a:solidFill>
                    <a:schemeClr val="tx1">
                      <a:lumMod val="65000"/>
                      <a:lumOff val="35000"/>
                    </a:schemeClr>
                  </a:solidFill>
                </a:rPr>
                <a:t>Linked Service</a:t>
              </a:r>
              <a:r>
                <a:rPr lang="pl-PL" sz="2000" b="1" dirty="0">
                  <a:solidFill>
                    <a:schemeClr val="tx1">
                      <a:lumMod val="65000"/>
                      <a:lumOff val="35000"/>
                    </a:schemeClr>
                  </a:solidFill>
                </a:rPr>
                <a:t>s</a:t>
              </a:r>
            </a:p>
            <a:p>
              <a:pPr algn="ctr" defTabSz="932472" fontAlgn="base">
                <a:spcBef>
                  <a:spcPct val="0"/>
                </a:spcBef>
                <a:spcAft>
                  <a:spcPct val="0"/>
                </a:spcAft>
              </a:pPr>
              <a:r>
                <a:rPr lang="pl-PL" sz="2000" b="1" dirty="0">
                  <a:solidFill>
                    <a:schemeClr val="tx1">
                      <a:lumMod val="65000"/>
                      <a:lumOff val="35000"/>
                    </a:schemeClr>
                  </a:solidFill>
                </a:rPr>
                <a:t>(eg. SQL Server,</a:t>
              </a:r>
            </a:p>
            <a:p>
              <a:pPr algn="ctr" defTabSz="932472" fontAlgn="base">
                <a:spcBef>
                  <a:spcPct val="0"/>
                </a:spcBef>
                <a:spcAft>
                  <a:spcPct val="0"/>
                </a:spcAft>
              </a:pPr>
              <a:r>
                <a:rPr lang="pl-PL" sz="2000" b="1" dirty="0">
                  <a:solidFill>
                    <a:schemeClr val="tx1">
                      <a:lumMod val="65000"/>
                      <a:lumOff val="35000"/>
                    </a:schemeClr>
                  </a:solidFill>
                </a:rPr>
                <a:t>HDInsight,ADLA)</a:t>
              </a:r>
              <a:endParaRPr lang="en-AU" sz="2000" b="1" dirty="0">
                <a:solidFill>
                  <a:schemeClr val="tx1">
                    <a:lumMod val="65000"/>
                    <a:lumOff val="35000"/>
                  </a:schemeClr>
                </a:solidFill>
              </a:endParaRPr>
            </a:p>
          </p:txBody>
        </p:sp>
        <p:pic>
          <p:nvPicPr>
            <p:cNvPr id="33" name="Picture 2" descr="Image result for link icon">
              <a:extLst>
                <a:ext uri="{FF2B5EF4-FFF2-40B4-BE49-F238E27FC236}">
                  <a16:creationId xmlns:a16="http://schemas.microsoft.com/office/drawing/2014/main" id="{813BE9DC-C830-44A0-8D21-40F9D82E1C8F}"/>
                </a:ext>
              </a:extLst>
            </p:cNvPr>
            <p:cNvPicPr>
              <a:picLocks noChangeAspect="1" noChangeArrowheads="1"/>
            </p:cNvPicPr>
            <p:nvPr/>
          </p:nvPicPr>
          <p:blipFill>
            <a:blip r:embed="rId6" cstate="print">
              <a:extLst>
                <a:ext uri="{BEBA8EAE-BF5A-486C-A8C5-ECC9F3942E4B}">
                  <a14:imgProps xmlns:a14="http://schemas.microsoft.com/office/drawing/2010/main">
                    <a14:imgLayer r:embed="rId7">
                      <a14:imgEffect>
                        <a14:saturation sat="33000"/>
                      </a14:imgEffect>
                    </a14:imgLayer>
                  </a14:imgProps>
                </a:ext>
                <a:ext uri="{28A0092B-C50C-407E-A947-70E740481C1C}">
                  <a14:useLocalDpi xmlns:a14="http://schemas.microsoft.com/office/drawing/2010/main" val="0"/>
                </a:ext>
              </a:extLst>
            </a:blip>
            <a:srcRect/>
            <a:stretch>
              <a:fillRect/>
            </a:stretch>
          </p:blipFill>
          <p:spPr bwMode="auto">
            <a:xfrm>
              <a:off x="1548815" y="4653136"/>
              <a:ext cx="367478" cy="36747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34" name="Straight Arrow Connector 33">
            <a:extLst>
              <a:ext uri="{FF2B5EF4-FFF2-40B4-BE49-F238E27FC236}">
                <a16:creationId xmlns:a16="http://schemas.microsoft.com/office/drawing/2014/main" id="{C8ECBD59-ED00-49C1-AA2A-A4D1D0283E43}"/>
              </a:ext>
            </a:extLst>
          </p:cNvPr>
          <p:cNvCxnSpPr>
            <a:cxnSpLocks/>
          </p:cNvCxnSpPr>
          <p:nvPr/>
        </p:nvCxnSpPr>
        <p:spPr>
          <a:xfrm>
            <a:off x="2692619" y="3756546"/>
            <a:ext cx="0" cy="108012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7AE1654A-5436-4D2B-8849-669C613DB035}"/>
              </a:ext>
            </a:extLst>
          </p:cNvPr>
          <p:cNvCxnSpPr>
            <a:cxnSpLocks/>
          </p:cNvCxnSpPr>
          <p:nvPr/>
        </p:nvCxnSpPr>
        <p:spPr>
          <a:xfrm>
            <a:off x="4257344" y="2837402"/>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8BD7513-8462-43DB-BB80-E367E47B866D}"/>
              </a:ext>
            </a:extLst>
          </p:cNvPr>
          <p:cNvCxnSpPr>
            <a:cxnSpLocks/>
          </p:cNvCxnSpPr>
          <p:nvPr/>
        </p:nvCxnSpPr>
        <p:spPr>
          <a:xfrm flipH="1">
            <a:off x="4257344" y="3396506"/>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636A348E-F1F4-4DF8-AD4D-87DB5AD25767}"/>
              </a:ext>
            </a:extLst>
          </p:cNvPr>
          <p:cNvSpPr txBox="1"/>
          <p:nvPr/>
        </p:nvSpPr>
        <p:spPr>
          <a:xfrm>
            <a:off x="4318116" y="3479547"/>
            <a:ext cx="834011" cy="276999"/>
          </a:xfrm>
          <a:prstGeom prst="rect">
            <a:avLst/>
          </a:prstGeom>
          <a:noFill/>
        </p:spPr>
        <p:txBody>
          <a:bodyPr wrap="none" rtlCol="0">
            <a:spAutoFit/>
          </a:bodyPr>
          <a:lstStyle/>
          <a:p>
            <a:r>
              <a:rPr lang="pl-PL" sz="1200" dirty="0"/>
              <a:t>Produces</a:t>
            </a:r>
          </a:p>
        </p:txBody>
      </p:sp>
      <p:sp>
        <p:nvSpPr>
          <p:cNvPr id="38" name="TextBox 37">
            <a:extLst>
              <a:ext uri="{FF2B5EF4-FFF2-40B4-BE49-F238E27FC236}">
                <a16:creationId xmlns:a16="http://schemas.microsoft.com/office/drawing/2014/main" id="{A77FBC56-438C-497F-9D0F-356AC2AA6798}"/>
              </a:ext>
            </a:extLst>
          </p:cNvPr>
          <p:cNvSpPr txBox="1"/>
          <p:nvPr/>
        </p:nvSpPr>
        <p:spPr>
          <a:xfrm>
            <a:off x="4291837" y="2531258"/>
            <a:ext cx="922047" cy="276999"/>
          </a:xfrm>
          <a:prstGeom prst="rect">
            <a:avLst/>
          </a:prstGeom>
          <a:noFill/>
        </p:spPr>
        <p:txBody>
          <a:bodyPr wrap="none" rtlCol="0">
            <a:spAutoFit/>
          </a:bodyPr>
          <a:lstStyle/>
          <a:p>
            <a:r>
              <a:rPr lang="pl-PL" sz="1200" dirty="0"/>
              <a:t>Consumes</a:t>
            </a:r>
          </a:p>
        </p:txBody>
      </p:sp>
      <p:cxnSp>
        <p:nvCxnSpPr>
          <p:cNvPr id="39" name="Straight Arrow Connector 38">
            <a:extLst>
              <a:ext uri="{FF2B5EF4-FFF2-40B4-BE49-F238E27FC236}">
                <a16:creationId xmlns:a16="http://schemas.microsoft.com/office/drawing/2014/main" id="{4C1B8CCF-B714-42DC-897B-CFF3B7F339E2}"/>
              </a:ext>
            </a:extLst>
          </p:cNvPr>
          <p:cNvCxnSpPr>
            <a:cxnSpLocks/>
          </p:cNvCxnSpPr>
          <p:nvPr/>
        </p:nvCxnSpPr>
        <p:spPr>
          <a:xfrm flipH="1">
            <a:off x="4256310" y="3785691"/>
            <a:ext cx="2438548" cy="180020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71C4DAF0-7350-4379-95D1-A6D71B66E031}"/>
              </a:ext>
            </a:extLst>
          </p:cNvPr>
          <p:cNvCxnSpPr>
            <a:cxnSpLocks/>
          </p:cNvCxnSpPr>
          <p:nvPr/>
        </p:nvCxnSpPr>
        <p:spPr>
          <a:xfrm flipH="1">
            <a:off x="8073768" y="3036466"/>
            <a:ext cx="955555" cy="0"/>
          </a:xfrm>
          <a:prstGeom prst="straightConnector1">
            <a:avLst/>
          </a:prstGeom>
          <a:ln w="508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2270D9EF-9A27-4298-A60C-BB1D6B762E94}"/>
              </a:ext>
            </a:extLst>
          </p:cNvPr>
          <p:cNvSpPr txBox="1"/>
          <p:nvPr/>
        </p:nvSpPr>
        <p:spPr>
          <a:xfrm>
            <a:off x="5716955" y="4547291"/>
            <a:ext cx="754053" cy="276999"/>
          </a:xfrm>
          <a:prstGeom prst="rect">
            <a:avLst/>
          </a:prstGeom>
          <a:noFill/>
        </p:spPr>
        <p:txBody>
          <a:bodyPr wrap="none" rtlCol="0">
            <a:spAutoFit/>
          </a:bodyPr>
          <a:lstStyle/>
          <a:p>
            <a:r>
              <a:rPr lang="pl-PL" sz="1200" dirty="0"/>
              <a:t>Runs on</a:t>
            </a:r>
          </a:p>
        </p:txBody>
      </p:sp>
      <p:sp>
        <p:nvSpPr>
          <p:cNvPr id="42" name="TextBox 41">
            <a:extLst>
              <a:ext uri="{FF2B5EF4-FFF2-40B4-BE49-F238E27FC236}">
                <a16:creationId xmlns:a16="http://schemas.microsoft.com/office/drawing/2014/main" id="{AF4BCB25-8FFA-4494-8E0F-F147D9A931BC}"/>
              </a:ext>
            </a:extLst>
          </p:cNvPr>
          <p:cNvSpPr txBox="1"/>
          <p:nvPr/>
        </p:nvSpPr>
        <p:spPr>
          <a:xfrm>
            <a:off x="8073768" y="3180482"/>
            <a:ext cx="983411" cy="646331"/>
          </a:xfrm>
          <a:prstGeom prst="rect">
            <a:avLst/>
          </a:prstGeom>
          <a:noFill/>
        </p:spPr>
        <p:txBody>
          <a:bodyPr wrap="none" rtlCol="0">
            <a:spAutoFit/>
          </a:bodyPr>
          <a:lstStyle/>
          <a:p>
            <a:r>
              <a:rPr lang="pl-PL" sz="1200" dirty="0"/>
              <a:t>Is a </a:t>
            </a:r>
          </a:p>
          <a:p>
            <a:r>
              <a:rPr lang="pl-PL" sz="1200" dirty="0"/>
              <a:t>logical </a:t>
            </a:r>
          </a:p>
          <a:p>
            <a:r>
              <a:rPr lang="pl-PL" sz="1200" dirty="0"/>
              <a:t>grouping of</a:t>
            </a:r>
          </a:p>
        </p:txBody>
      </p:sp>
      <p:sp>
        <p:nvSpPr>
          <p:cNvPr id="43" name="TextBox 42">
            <a:extLst>
              <a:ext uri="{FF2B5EF4-FFF2-40B4-BE49-F238E27FC236}">
                <a16:creationId xmlns:a16="http://schemas.microsoft.com/office/drawing/2014/main" id="{C367D99A-B418-41C9-BD90-A22C262B13C2}"/>
              </a:ext>
            </a:extLst>
          </p:cNvPr>
          <p:cNvSpPr txBox="1"/>
          <p:nvPr/>
        </p:nvSpPr>
        <p:spPr>
          <a:xfrm>
            <a:off x="2855334" y="4039459"/>
            <a:ext cx="1022909" cy="646331"/>
          </a:xfrm>
          <a:prstGeom prst="rect">
            <a:avLst/>
          </a:prstGeom>
          <a:noFill/>
        </p:spPr>
        <p:txBody>
          <a:bodyPr wrap="none" rtlCol="0">
            <a:spAutoFit/>
          </a:bodyPr>
          <a:lstStyle/>
          <a:p>
            <a:r>
              <a:rPr lang="pl-PL" sz="1200" dirty="0"/>
              <a:t>Represents </a:t>
            </a:r>
          </a:p>
          <a:p>
            <a:r>
              <a:rPr lang="pl-PL" sz="1200" dirty="0"/>
              <a:t>data item(s)</a:t>
            </a:r>
          </a:p>
          <a:p>
            <a:r>
              <a:rPr lang="pl-PL" sz="1200" dirty="0"/>
              <a:t>stored in</a:t>
            </a:r>
          </a:p>
        </p:txBody>
      </p:sp>
      <p:grpSp>
        <p:nvGrpSpPr>
          <p:cNvPr id="48" name="Group 47">
            <a:extLst>
              <a:ext uri="{FF2B5EF4-FFF2-40B4-BE49-F238E27FC236}">
                <a16:creationId xmlns:a16="http://schemas.microsoft.com/office/drawing/2014/main" id="{A37D7CF3-9C55-4564-B551-A04085473C17}"/>
              </a:ext>
            </a:extLst>
          </p:cNvPr>
          <p:cNvGrpSpPr/>
          <p:nvPr/>
        </p:nvGrpSpPr>
        <p:grpSpPr>
          <a:xfrm>
            <a:off x="9057179" y="4848266"/>
            <a:ext cx="2860869" cy="1440160"/>
            <a:chOff x="8884693" y="4865811"/>
            <a:chExt cx="2860869" cy="1440160"/>
          </a:xfrm>
        </p:grpSpPr>
        <p:sp>
          <p:nvSpPr>
            <p:cNvPr id="45" name="Rectangle 44">
              <a:extLst>
                <a:ext uri="{FF2B5EF4-FFF2-40B4-BE49-F238E27FC236}">
                  <a16:creationId xmlns:a16="http://schemas.microsoft.com/office/drawing/2014/main" id="{27907AB2-196C-48F9-978F-6D5103762324}"/>
                </a:ext>
              </a:extLst>
            </p:cNvPr>
            <p:cNvSpPr/>
            <p:nvPr/>
          </p:nvSpPr>
          <p:spPr bwMode="auto">
            <a:xfrm>
              <a:off x="8884693" y="4865811"/>
              <a:ext cx="2860869" cy="1440160"/>
            </a:xfrm>
            <a:prstGeom prst="rect">
              <a:avLst/>
            </a:prstGeom>
            <a:noFill/>
            <a:ln w="31750" cmpd="sng">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AU" sz="2000" b="1" dirty="0">
                  <a:solidFill>
                    <a:schemeClr val="tx1">
                      <a:lumMod val="65000"/>
                      <a:lumOff val="35000"/>
                    </a:schemeClr>
                  </a:solidFill>
                </a:rPr>
                <a:t>Triggers</a:t>
              </a:r>
              <a:endParaRPr lang="pl-PL" sz="2000" b="1" dirty="0">
                <a:solidFill>
                  <a:schemeClr val="tx1">
                    <a:lumMod val="65000"/>
                    <a:lumOff val="35000"/>
                  </a:schemeClr>
                </a:solidFill>
              </a:endParaRPr>
            </a:p>
          </p:txBody>
        </p:sp>
        <p:sp>
          <p:nvSpPr>
            <p:cNvPr id="47" name="Lightning Bolt 46">
              <a:extLst>
                <a:ext uri="{FF2B5EF4-FFF2-40B4-BE49-F238E27FC236}">
                  <a16:creationId xmlns:a16="http://schemas.microsoft.com/office/drawing/2014/main" id="{F59A9499-6A08-4F13-B22C-D0E4A4E53006}"/>
                </a:ext>
              </a:extLst>
            </p:cNvPr>
            <p:cNvSpPr/>
            <p:nvPr/>
          </p:nvSpPr>
          <p:spPr>
            <a:xfrm>
              <a:off x="9066715" y="4980682"/>
              <a:ext cx="390144" cy="432048"/>
            </a:xfrm>
            <a:prstGeom prst="lightningBol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pl-PL" dirty="0"/>
            </a:p>
          </p:txBody>
        </p:sp>
      </p:grpSp>
    </p:spTree>
    <p:extLst>
      <p:ext uri="{BB962C8B-B14F-4D97-AF65-F5344CB8AC3E}">
        <p14:creationId xmlns:p14="http://schemas.microsoft.com/office/powerpoint/2010/main" val="3732327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1000" fill="hold"/>
                                        <p:tgtEl>
                                          <p:spTgt spid="34"/>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fade">
                                      <p:cBhvr>
                                        <p:cTn id="26" dur="1000"/>
                                        <p:tgtEl>
                                          <p:spTgt spid="43"/>
                                        </p:tgtEl>
                                      </p:cBhvr>
                                    </p:animEffect>
                                    <p:anim calcmode="lin" valueType="num">
                                      <p:cBhvr>
                                        <p:cTn id="27" dur="1000" fill="hold"/>
                                        <p:tgtEl>
                                          <p:spTgt spid="43"/>
                                        </p:tgtEl>
                                        <p:attrNameLst>
                                          <p:attrName>ppt_x</p:attrName>
                                        </p:attrNameLst>
                                      </p:cBhvr>
                                      <p:tavLst>
                                        <p:tav tm="0">
                                          <p:val>
                                            <p:strVal val="#ppt_x"/>
                                          </p:val>
                                        </p:tav>
                                        <p:tav tm="100000">
                                          <p:val>
                                            <p:strVal val="#ppt_x"/>
                                          </p:val>
                                        </p:tav>
                                      </p:tavLst>
                                    </p:anim>
                                    <p:anim calcmode="lin" valueType="num">
                                      <p:cBhvr>
                                        <p:cTn id="28"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1000"/>
                                        <p:tgtEl>
                                          <p:spTgt spid="25"/>
                                        </p:tgtEl>
                                      </p:cBhvr>
                                    </p:animEffect>
                                    <p:anim calcmode="lin" valueType="num">
                                      <p:cBhvr>
                                        <p:cTn id="34" dur="1000" fill="hold"/>
                                        <p:tgtEl>
                                          <p:spTgt spid="25"/>
                                        </p:tgtEl>
                                        <p:attrNameLst>
                                          <p:attrName>ppt_x</p:attrName>
                                        </p:attrNameLst>
                                      </p:cBhvr>
                                      <p:tavLst>
                                        <p:tav tm="0">
                                          <p:val>
                                            <p:strVal val="#ppt_x"/>
                                          </p:val>
                                        </p:tav>
                                        <p:tav tm="100000">
                                          <p:val>
                                            <p:strVal val="#ppt_x"/>
                                          </p:val>
                                        </p:tav>
                                      </p:tavLst>
                                    </p:anim>
                                    <p:anim calcmode="lin" valueType="num">
                                      <p:cBhvr>
                                        <p:cTn id="35"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1000"/>
                                        <p:tgtEl>
                                          <p:spTgt spid="39"/>
                                        </p:tgtEl>
                                      </p:cBhvr>
                                    </p:animEffect>
                                    <p:anim calcmode="lin" valueType="num">
                                      <p:cBhvr>
                                        <p:cTn id="41" dur="1000" fill="hold"/>
                                        <p:tgtEl>
                                          <p:spTgt spid="39"/>
                                        </p:tgtEl>
                                        <p:attrNameLst>
                                          <p:attrName>ppt_x</p:attrName>
                                        </p:attrNameLst>
                                      </p:cBhvr>
                                      <p:tavLst>
                                        <p:tav tm="0">
                                          <p:val>
                                            <p:strVal val="#ppt_x"/>
                                          </p:val>
                                        </p:tav>
                                        <p:tav tm="100000">
                                          <p:val>
                                            <p:strVal val="#ppt_x"/>
                                          </p:val>
                                        </p:tav>
                                      </p:tavLst>
                                    </p:anim>
                                    <p:anim calcmode="lin" valueType="num">
                                      <p:cBhvr>
                                        <p:cTn id="42" dur="1000" fill="hold"/>
                                        <p:tgtEl>
                                          <p:spTgt spid="39"/>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1000"/>
                                        <p:tgtEl>
                                          <p:spTgt spid="41"/>
                                        </p:tgtEl>
                                      </p:cBhvr>
                                    </p:animEffect>
                                    <p:anim calcmode="lin" valueType="num">
                                      <p:cBhvr>
                                        <p:cTn id="46" dur="1000" fill="hold"/>
                                        <p:tgtEl>
                                          <p:spTgt spid="41"/>
                                        </p:tgtEl>
                                        <p:attrNameLst>
                                          <p:attrName>ppt_x</p:attrName>
                                        </p:attrNameLst>
                                      </p:cBhvr>
                                      <p:tavLst>
                                        <p:tav tm="0">
                                          <p:val>
                                            <p:strVal val="#ppt_x"/>
                                          </p:val>
                                        </p:tav>
                                        <p:tav tm="100000">
                                          <p:val>
                                            <p:strVal val="#ppt_x"/>
                                          </p:val>
                                        </p:tav>
                                      </p:tavLst>
                                    </p:anim>
                                    <p:anim calcmode="lin" valueType="num">
                                      <p:cBhvr>
                                        <p:cTn id="47"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fade">
                                      <p:cBhvr>
                                        <p:cTn id="52" dur="1000"/>
                                        <p:tgtEl>
                                          <p:spTgt spid="35"/>
                                        </p:tgtEl>
                                      </p:cBhvr>
                                    </p:animEffect>
                                    <p:anim calcmode="lin" valueType="num">
                                      <p:cBhvr>
                                        <p:cTn id="53" dur="1000" fill="hold"/>
                                        <p:tgtEl>
                                          <p:spTgt spid="35"/>
                                        </p:tgtEl>
                                        <p:attrNameLst>
                                          <p:attrName>ppt_x</p:attrName>
                                        </p:attrNameLst>
                                      </p:cBhvr>
                                      <p:tavLst>
                                        <p:tav tm="0">
                                          <p:val>
                                            <p:strVal val="#ppt_x"/>
                                          </p:val>
                                        </p:tav>
                                        <p:tav tm="100000">
                                          <p:val>
                                            <p:strVal val="#ppt_x"/>
                                          </p:val>
                                        </p:tav>
                                      </p:tavLst>
                                    </p:anim>
                                    <p:anim calcmode="lin" valueType="num">
                                      <p:cBhvr>
                                        <p:cTn id="54" dur="1000" fill="hold"/>
                                        <p:tgtEl>
                                          <p:spTgt spid="35"/>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38"/>
                                        </p:tgtEl>
                                        <p:attrNameLst>
                                          <p:attrName>style.visibility</p:attrName>
                                        </p:attrNameLst>
                                      </p:cBhvr>
                                      <p:to>
                                        <p:strVal val="visible"/>
                                      </p:to>
                                    </p:set>
                                    <p:animEffect transition="in" filter="fade">
                                      <p:cBhvr>
                                        <p:cTn id="57" dur="1000"/>
                                        <p:tgtEl>
                                          <p:spTgt spid="38"/>
                                        </p:tgtEl>
                                      </p:cBhvr>
                                    </p:animEffect>
                                    <p:anim calcmode="lin" valueType="num">
                                      <p:cBhvr>
                                        <p:cTn id="58" dur="1000" fill="hold"/>
                                        <p:tgtEl>
                                          <p:spTgt spid="38"/>
                                        </p:tgtEl>
                                        <p:attrNameLst>
                                          <p:attrName>ppt_x</p:attrName>
                                        </p:attrNameLst>
                                      </p:cBhvr>
                                      <p:tavLst>
                                        <p:tav tm="0">
                                          <p:val>
                                            <p:strVal val="#ppt_x"/>
                                          </p:val>
                                        </p:tav>
                                        <p:tav tm="100000">
                                          <p:val>
                                            <p:strVal val="#ppt_x"/>
                                          </p:val>
                                        </p:tav>
                                      </p:tavLst>
                                    </p:anim>
                                    <p:anim calcmode="lin" valueType="num">
                                      <p:cBhvr>
                                        <p:cTn id="5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nodeType="clickEffect">
                                  <p:stCondLst>
                                    <p:cond delay="0"/>
                                  </p:stCondLst>
                                  <p:childTnLst>
                                    <p:set>
                                      <p:cBhvr>
                                        <p:cTn id="63" dur="1" fill="hold">
                                          <p:stCondLst>
                                            <p:cond delay="0"/>
                                          </p:stCondLst>
                                        </p:cTn>
                                        <p:tgtEl>
                                          <p:spTgt spid="36"/>
                                        </p:tgtEl>
                                        <p:attrNameLst>
                                          <p:attrName>style.visibility</p:attrName>
                                        </p:attrNameLst>
                                      </p:cBhvr>
                                      <p:to>
                                        <p:strVal val="visible"/>
                                      </p:to>
                                    </p:set>
                                    <p:animEffect transition="in" filter="fade">
                                      <p:cBhvr>
                                        <p:cTn id="64" dur="1000"/>
                                        <p:tgtEl>
                                          <p:spTgt spid="36"/>
                                        </p:tgtEl>
                                      </p:cBhvr>
                                    </p:animEffect>
                                    <p:anim calcmode="lin" valueType="num">
                                      <p:cBhvr>
                                        <p:cTn id="65" dur="1000" fill="hold"/>
                                        <p:tgtEl>
                                          <p:spTgt spid="36"/>
                                        </p:tgtEl>
                                        <p:attrNameLst>
                                          <p:attrName>ppt_x</p:attrName>
                                        </p:attrNameLst>
                                      </p:cBhvr>
                                      <p:tavLst>
                                        <p:tav tm="0">
                                          <p:val>
                                            <p:strVal val="#ppt_x"/>
                                          </p:val>
                                        </p:tav>
                                        <p:tav tm="100000">
                                          <p:val>
                                            <p:strVal val="#ppt_x"/>
                                          </p:val>
                                        </p:tav>
                                      </p:tavLst>
                                    </p:anim>
                                    <p:anim calcmode="lin" valueType="num">
                                      <p:cBhvr>
                                        <p:cTn id="66" dur="1000" fill="hold"/>
                                        <p:tgtEl>
                                          <p:spTgt spid="36"/>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37"/>
                                        </p:tgtEl>
                                        <p:attrNameLst>
                                          <p:attrName>style.visibility</p:attrName>
                                        </p:attrNameLst>
                                      </p:cBhvr>
                                      <p:to>
                                        <p:strVal val="visible"/>
                                      </p:to>
                                    </p:set>
                                    <p:animEffect transition="in" filter="fade">
                                      <p:cBhvr>
                                        <p:cTn id="69" dur="1000"/>
                                        <p:tgtEl>
                                          <p:spTgt spid="37"/>
                                        </p:tgtEl>
                                      </p:cBhvr>
                                    </p:animEffect>
                                    <p:anim calcmode="lin" valueType="num">
                                      <p:cBhvr>
                                        <p:cTn id="70" dur="1000" fill="hold"/>
                                        <p:tgtEl>
                                          <p:spTgt spid="37"/>
                                        </p:tgtEl>
                                        <p:attrNameLst>
                                          <p:attrName>ppt_x</p:attrName>
                                        </p:attrNameLst>
                                      </p:cBhvr>
                                      <p:tavLst>
                                        <p:tav tm="0">
                                          <p:val>
                                            <p:strVal val="#ppt_x"/>
                                          </p:val>
                                        </p:tav>
                                        <p:tav tm="100000">
                                          <p:val>
                                            <p:strVal val="#ppt_x"/>
                                          </p:val>
                                        </p:tav>
                                      </p:tavLst>
                                    </p:anim>
                                    <p:anim calcmode="lin" valueType="num">
                                      <p:cBhvr>
                                        <p:cTn id="71"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42" presetClass="entr" presetSubtype="0" fill="hold" nodeType="clickEffect">
                                  <p:stCondLst>
                                    <p:cond delay="0"/>
                                  </p:stCondLst>
                                  <p:childTnLst>
                                    <p:set>
                                      <p:cBhvr>
                                        <p:cTn id="75" dur="1" fill="hold">
                                          <p:stCondLst>
                                            <p:cond delay="0"/>
                                          </p:stCondLst>
                                        </p:cTn>
                                        <p:tgtEl>
                                          <p:spTgt spid="40"/>
                                        </p:tgtEl>
                                        <p:attrNameLst>
                                          <p:attrName>style.visibility</p:attrName>
                                        </p:attrNameLst>
                                      </p:cBhvr>
                                      <p:to>
                                        <p:strVal val="visible"/>
                                      </p:to>
                                    </p:set>
                                    <p:animEffect transition="in" filter="fade">
                                      <p:cBhvr>
                                        <p:cTn id="76" dur="1000"/>
                                        <p:tgtEl>
                                          <p:spTgt spid="40"/>
                                        </p:tgtEl>
                                      </p:cBhvr>
                                    </p:animEffect>
                                    <p:anim calcmode="lin" valueType="num">
                                      <p:cBhvr>
                                        <p:cTn id="77" dur="1000" fill="hold"/>
                                        <p:tgtEl>
                                          <p:spTgt spid="40"/>
                                        </p:tgtEl>
                                        <p:attrNameLst>
                                          <p:attrName>ppt_x</p:attrName>
                                        </p:attrNameLst>
                                      </p:cBhvr>
                                      <p:tavLst>
                                        <p:tav tm="0">
                                          <p:val>
                                            <p:strVal val="#ppt_x"/>
                                          </p:val>
                                        </p:tav>
                                        <p:tav tm="100000">
                                          <p:val>
                                            <p:strVal val="#ppt_x"/>
                                          </p:val>
                                        </p:tav>
                                      </p:tavLst>
                                    </p:anim>
                                    <p:anim calcmode="lin" valueType="num">
                                      <p:cBhvr>
                                        <p:cTn id="78" dur="1000" fill="hold"/>
                                        <p:tgtEl>
                                          <p:spTgt spid="40"/>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42"/>
                                        </p:tgtEl>
                                        <p:attrNameLst>
                                          <p:attrName>style.visibility</p:attrName>
                                        </p:attrNameLst>
                                      </p:cBhvr>
                                      <p:to>
                                        <p:strVal val="visible"/>
                                      </p:to>
                                    </p:set>
                                    <p:animEffect transition="in" filter="fade">
                                      <p:cBhvr>
                                        <p:cTn id="81" dur="1000"/>
                                        <p:tgtEl>
                                          <p:spTgt spid="42"/>
                                        </p:tgtEl>
                                      </p:cBhvr>
                                    </p:animEffect>
                                    <p:anim calcmode="lin" valueType="num">
                                      <p:cBhvr>
                                        <p:cTn id="82" dur="1000" fill="hold"/>
                                        <p:tgtEl>
                                          <p:spTgt spid="42"/>
                                        </p:tgtEl>
                                        <p:attrNameLst>
                                          <p:attrName>ppt_x</p:attrName>
                                        </p:attrNameLst>
                                      </p:cBhvr>
                                      <p:tavLst>
                                        <p:tav tm="0">
                                          <p:val>
                                            <p:strVal val="#ppt_x"/>
                                          </p:val>
                                        </p:tav>
                                        <p:tav tm="100000">
                                          <p:val>
                                            <p:strVal val="#ppt_x"/>
                                          </p:val>
                                        </p:tav>
                                      </p:tavLst>
                                    </p:anim>
                                    <p:anim calcmode="lin" valueType="num">
                                      <p:cBhvr>
                                        <p:cTn id="83" dur="1000" fill="hold"/>
                                        <p:tgtEl>
                                          <p:spTgt spid="42"/>
                                        </p:tgtEl>
                                        <p:attrNameLst>
                                          <p:attrName>ppt_y</p:attrName>
                                        </p:attrNameLst>
                                      </p:cBhvr>
                                      <p:tavLst>
                                        <p:tav tm="0">
                                          <p:val>
                                            <p:strVal val="#ppt_y+.1"/>
                                          </p:val>
                                        </p:tav>
                                        <p:tav tm="100000">
                                          <p:val>
                                            <p:strVal val="#ppt_y"/>
                                          </p:val>
                                        </p:tav>
                                      </p:tavLst>
                                    </p:anim>
                                  </p:childTnLst>
                                </p:cTn>
                              </p:par>
                              <p:par>
                                <p:cTn id="84" presetID="42" presetClass="entr" presetSubtype="0" fill="hold" nodeType="withEffect">
                                  <p:stCondLst>
                                    <p:cond delay="0"/>
                                  </p:stCondLst>
                                  <p:childTnLst>
                                    <p:set>
                                      <p:cBhvr>
                                        <p:cTn id="85" dur="1" fill="hold">
                                          <p:stCondLst>
                                            <p:cond delay="0"/>
                                          </p:stCondLst>
                                        </p:cTn>
                                        <p:tgtEl>
                                          <p:spTgt spid="28"/>
                                        </p:tgtEl>
                                        <p:attrNameLst>
                                          <p:attrName>style.visibility</p:attrName>
                                        </p:attrNameLst>
                                      </p:cBhvr>
                                      <p:to>
                                        <p:strVal val="visible"/>
                                      </p:to>
                                    </p:set>
                                    <p:animEffect transition="in" filter="fade">
                                      <p:cBhvr>
                                        <p:cTn id="86" dur="1000"/>
                                        <p:tgtEl>
                                          <p:spTgt spid="28"/>
                                        </p:tgtEl>
                                      </p:cBhvr>
                                    </p:animEffect>
                                    <p:anim calcmode="lin" valueType="num">
                                      <p:cBhvr>
                                        <p:cTn id="87" dur="1000" fill="hold"/>
                                        <p:tgtEl>
                                          <p:spTgt spid="28"/>
                                        </p:tgtEl>
                                        <p:attrNameLst>
                                          <p:attrName>ppt_x</p:attrName>
                                        </p:attrNameLst>
                                      </p:cBhvr>
                                      <p:tavLst>
                                        <p:tav tm="0">
                                          <p:val>
                                            <p:strVal val="#ppt_x"/>
                                          </p:val>
                                        </p:tav>
                                        <p:tav tm="100000">
                                          <p:val>
                                            <p:strVal val="#ppt_x"/>
                                          </p:val>
                                        </p:tav>
                                      </p:tavLst>
                                    </p:anim>
                                    <p:anim calcmode="lin" valueType="num">
                                      <p:cBhvr>
                                        <p:cTn id="88"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2" presetClass="entr" presetSubtype="0" fill="hold" nodeType="clickEffect">
                                  <p:stCondLst>
                                    <p:cond delay="0"/>
                                  </p:stCondLst>
                                  <p:childTnLst>
                                    <p:set>
                                      <p:cBhvr>
                                        <p:cTn id="92" dur="1" fill="hold">
                                          <p:stCondLst>
                                            <p:cond delay="0"/>
                                          </p:stCondLst>
                                        </p:cTn>
                                        <p:tgtEl>
                                          <p:spTgt spid="48"/>
                                        </p:tgtEl>
                                        <p:attrNameLst>
                                          <p:attrName>style.visibility</p:attrName>
                                        </p:attrNameLst>
                                      </p:cBhvr>
                                      <p:to>
                                        <p:strVal val="visible"/>
                                      </p:to>
                                    </p:set>
                                    <p:animEffect transition="in" filter="fade">
                                      <p:cBhvr>
                                        <p:cTn id="93" dur="1000"/>
                                        <p:tgtEl>
                                          <p:spTgt spid="48"/>
                                        </p:tgtEl>
                                      </p:cBhvr>
                                    </p:animEffect>
                                    <p:anim calcmode="lin" valueType="num">
                                      <p:cBhvr>
                                        <p:cTn id="94" dur="1000" fill="hold"/>
                                        <p:tgtEl>
                                          <p:spTgt spid="48"/>
                                        </p:tgtEl>
                                        <p:attrNameLst>
                                          <p:attrName>ppt_x</p:attrName>
                                        </p:attrNameLst>
                                      </p:cBhvr>
                                      <p:tavLst>
                                        <p:tav tm="0">
                                          <p:val>
                                            <p:strVal val="#ppt_x"/>
                                          </p:val>
                                        </p:tav>
                                        <p:tav tm="100000">
                                          <p:val>
                                            <p:strVal val="#ppt_x"/>
                                          </p:val>
                                        </p:tav>
                                      </p:tavLst>
                                    </p:anim>
                                    <p:anim calcmode="lin" valueType="num">
                                      <p:cBhvr>
                                        <p:cTn id="95"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41" grpId="0"/>
      <p:bldP spid="42" grpId="0"/>
      <p:bldP spid="4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476E3C-AB8E-4911-A0DA-EBF6729C2196}"/>
              </a:ext>
            </a:extLst>
          </p:cNvPr>
          <p:cNvSpPr>
            <a:spLocks noGrp="1"/>
          </p:cNvSpPr>
          <p:nvPr>
            <p:ph type="body" sz="quarter" idx="13"/>
          </p:nvPr>
        </p:nvSpPr>
        <p:spPr>
          <a:xfrm>
            <a:off x="792127" y="857465"/>
            <a:ext cx="10385389" cy="957299"/>
          </a:xfrm>
        </p:spPr>
        <p:txBody>
          <a:bodyPr/>
          <a:lstStyle/>
          <a:p>
            <a:r>
              <a:rPr lang="en-GB" sz="4800" b="1" spc="-50" dirty="0">
                <a:solidFill>
                  <a:srgbClr val="FF5F00"/>
                </a:solidFill>
                <a:latin typeface="Calibri Light" panose="020F0302020204030204"/>
                <a:ea typeface="+mj-ea"/>
                <a:cs typeface="+mj-cs"/>
              </a:rPr>
              <a:t>Azure Data Factory – Linked Services</a:t>
            </a:r>
            <a:endParaRPr lang="pl-PL" sz="4800" b="1" spc="-50" dirty="0">
              <a:solidFill>
                <a:srgbClr val="FF5F00"/>
              </a:solidFill>
              <a:latin typeface="Calibri Light" panose="020F0302020204030204"/>
              <a:ea typeface="+mj-ea"/>
              <a:cs typeface="+mj-cs"/>
            </a:endParaRPr>
          </a:p>
        </p:txBody>
      </p:sp>
      <p:pic>
        <p:nvPicPr>
          <p:cNvPr id="3" name="Picture 2">
            <a:extLst>
              <a:ext uri="{FF2B5EF4-FFF2-40B4-BE49-F238E27FC236}">
                <a16:creationId xmlns:a16="http://schemas.microsoft.com/office/drawing/2014/main" id="{4A3CDD2B-B738-4812-BD6B-BA517EFCA29B}"/>
              </a:ext>
            </a:extLst>
          </p:cNvPr>
          <p:cNvPicPr>
            <a:picLocks noChangeAspect="1"/>
          </p:cNvPicPr>
          <p:nvPr/>
        </p:nvPicPr>
        <p:blipFill>
          <a:blip r:embed="rId3"/>
          <a:stretch>
            <a:fillRect/>
          </a:stretch>
        </p:blipFill>
        <p:spPr>
          <a:xfrm>
            <a:off x="1156505" y="1428535"/>
            <a:ext cx="5238750" cy="4572000"/>
          </a:xfrm>
          <a:prstGeom prst="rect">
            <a:avLst/>
          </a:prstGeom>
        </p:spPr>
      </p:pic>
      <p:pic>
        <p:nvPicPr>
          <p:cNvPr id="11" name="Picture 10">
            <a:extLst>
              <a:ext uri="{FF2B5EF4-FFF2-40B4-BE49-F238E27FC236}">
                <a16:creationId xmlns:a16="http://schemas.microsoft.com/office/drawing/2014/main" id="{B073EDE2-E010-42FA-A3EB-C87FD1343E1D}"/>
              </a:ext>
            </a:extLst>
          </p:cNvPr>
          <p:cNvPicPr>
            <a:picLocks noChangeAspect="1"/>
          </p:cNvPicPr>
          <p:nvPr/>
        </p:nvPicPr>
        <p:blipFill>
          <a:blip r:embed="rId4"/>
          <a:stretch>
            <a:fillRect/>
          </a:stretch>
        </p:blipFill>
        <p:spPr>
          <a:xfrm>
            <a:off x="4420238" y="2110783"/>
            <a:ext cx="5153025" cy="4219575"/>
          </a:xfrm>
          <a:prstGeom prst="rect">
            <a:avLst/>
          </a:prstGeom>
        </p:spPr>
      </p:pic>
      <p:pic>
        <p:nvPicPr>
          <p:cNvPr id="9" name="Picture 8">
            <a:extLst>
              <a:ext uri="{FF2B5EF4-FFF2-40B4-BE49-F238E27FC236}">
                <a16:creationId xmlns:a16="http://schemas.microsoft.com/office/drawing/2014/main" id="{7458A86A-FDEE-4BDD-80A3-774536E0A4D0}"/>
              </a:ext>
            </a:extLst>
          </p:cNvPr>
          <p:cNvPicPr>
            <a:picLocks noChangeAspect="1"/>
          </p:cNvPicPr>
          <p:nvPr/>
        </p:nvPicPr>
        <p:blipFill>
          <a:blip r:embed="rId5"/>
          <a:stretch>
            <a:fillRect/>
          </a:stretch>
        </p:blipFill>
        <p:spPr>
          <a:xfrm>
            <a:off x="7011038" y="3752850"/>
            <a:ext cx="5295900" cy="3105150"/>
          </a:xfrm>
          <a:prstGeom prst="rect">
            <a:avLst/>
          </a:prstGeom>
        </p:spPr>
      </p:pic>
      <p:sp>
        <p:nvSpPr>
          <p:cNvPr id="12" name="TextBox 11">
            <a:extLst>
              <a:ext uri="{FF2B5EF4-FFF2-40B4-BE49-F238E27FC236}">
                <a16:creationId xmlns:a16="http://schemas.microsoft.com/office/drawing/2014/main" id="{61427EBE-8B52-486A-AE26-5E0C381F52A9}"/>
              </a:ext>
            </a:extLst>
          </p:cNvPr>
          <p:cNvSpPr txBox="1"/>
          <p:nvPr/>
        </p:nvSpPr>
        <p:spPr>
          <a:xfrm>
            <a:off x="954791" y="3249342"/>
            <a:ext cx="10880927" cy="1323439"/>
          </a:xfrm>
          <a:prstGeom prst="rect">
            <a:avLst/>
          </a:prstGeom>
          <a:noFill/>
        </p:spPr>
        <p:txBody>
          <a:bodyPr wrap="none" rtlCol="0">
            <a:spAutoFit/>
          </a:bodyPr>
          <a:lstStyle/>
          <a:p>
            <a:r>
              <a:rPr lang="en-GB" sz="8000" b="1" dirty="0">
                <a:solidFill>
                  <a:srgbClr val="FF5F00"/>
                </a:solidFill>
              </a:rPr>
              <a:t>More than 70 connectors</a:t>
            </a:r>
            <a:endParaRPr lang="pl-PL" sz="8000" b="1" dirty="0">
              <a:solidFill>
                <a:srgbClr val="FF5F00"/>
              </a:solidFill>
            </a:endParaRPr>
          </a:p>
        </p:txBody>
      </p:sp>
    </p:spTree>
    <p:extLst>
      <p:ext uri="{BB962C8B-B14F-4D97-AF65-F5344CB8AC3E}">
        <p14:creationId xmlns:p14="http://schemas.microsoft.com/office/powerpoint/2010/main" val="1555149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476E3C-AB8E-4911-A0DA-EBF6729C2196}"/>
              </a:ext>
            </a:extLst>
          </p:cNvPr>
          <p:cNvSpPr>
            <a:spLocks noGrp="1"/>
          </p:cNvSpPr>
          <p:nvPr>
            <p:ph type="body" sz="quarter" idx="13"/>
          </p:nvPr>
        </p:nvSpPr>
        <p:spPr>
          <a:xfrm>
            <a:off x="792127" y="857465"/>
            <a:ext cx="10385389" cy="957299"/>
          </a:xfrm>
        </p:spPr>
        <p:txBody>
          <a:bodyPr/>
          <a:lstStyle/>
          <a:p>
            <a:r>
              <a:rPr lang="en-GB" sz="4800" b="1" spc="-50" dirty="0">
                <a:solidFill>
                  <a:srgbClr val="FF5F00"/>
                </a:solidFill>
                <a:latin typeface="Calibri Light" panose="020F0302020204030204"/>
                <a:ea typeface="+mj-ea"/>
                <a:cs typeface="+mj-cs"/>
              </a:rPr>
              <a:t>Azure Data Factory - </a:t>
            </a:r>
            <a:r>
              <a:rPr lang="pl-PL" sz="4800" b="1" spc="-50" dirty="0">
                <a:solidFill>
                  <a:srgbClr val="FF5F00"/>
                </a:solidFill>
                <a:latin typeface="Calibri Light" panose="020F0302020204030204"/>
                <a:ea typeface="+mj-ea"/>
                <a:cs typeface="+mj-cs"/>
              </a:rPr>
              <a:t>Data activities</a:t>
            </a:r>
          </a:p>
        </p:txBody>
      </p:sp>
      <p:sp>
        <p:nvSpPr>
          <p:cNvPr id="4" name="Rectangle 3">
            <a:extLst>
              <a:ext uri="{FF2B5EF4-FFF2-40B4-BE49-F238E27FC236}">
                <a16:creationId xmlns:a16="http://schemas.microsoft.com/office/drawing/2014/main" id="{BE157A74-90B4-4A12-8ABE-980D3C1FAD14}"/>
              </a:ext>
            </a:extLst>
          </p:cNvPr>
          <p:cNvSpPr/>
          <p:nvPr/>
        </p:nvSpPr>
        <p:spPr>
          <a:xfrm>
            <a:off x="792127" y="2032269"/>
            <a:ext cx="6096000" cy="3614323"/>
          </a:xfrm>
          <a:prstGeom prst="rect">
            <a:avLst/>
          </a:prstGeom>
        </p:spPr>
        <p:txBody>
          <a:bodyPr>
            <a:spAutoFit/>
          </a:bodyPr>
          <a:lstStyle/>
          <a:p>
            <a:pPr marL="342900" lvl="0" indent="-342900">
              <a:lnSpc>
                <a:spcPct val="90000"/>
              </a:lnSpc>
              <a:spcBef>
                <a:spcPts val="1400"/>
              </a:spcBef>
              <a:buFont typeface="Arial" panose="020B0604020202020204" pitchFamily="34" charset="0"/>
              <a:buChar char="•"/>
            </a:pPr>
            <a:r>
              <a:rPr lang="en-GB" sz="2400" dirty="0">
                <a:solidFill>
                  <a:srgbClr val="465562"/>
                </a:solidFill>
                <a:latin typeface="Euphemia"/>
              </a:rPr>
              <a:t>Data movement activities : </a:t>
            </a:r>
            <a:r>
              <a:rPr lang="en-GB" sz="2000" b="1" dirty="0">
                <a:solidFill>
                  <a:srgbClr val="FF5F00"/>
                </a:solidFill>
                <a:latin typeface="Euphemia"/>
              </a:rPr>
              <a:t>Copy Activity </a:t>
            </a:r>
          </a:p>
          <a:p>
            <a:pPr marL="342900" lvl="0" indent="-342900">
              <a:lnSpc>
                <a:spcPct val="90000"/>
              </a:lnSpc>
              <a:spcBef>
                <a:spcPts val="1400"/>
              </a:spcBef>
              <a:buFont typeface="Arial" panose="020B0604020202020204" pitchFamily="34" charset="0"/>
              <a:buChar char="•"/>
            </a:pPr>
            <a:r>
              <a:rPr lang="en-GB" sz="2400" dirty="0">
                <a:solidFill>
                  <a:srgbClr val="465562"/>
                </a:solidFill>
                <a:latin typeface="Euphemia"/>
              </a:rPr>
              <a:t>Data transformation activities :</a:t>
            </a:r>
          </a:p>
          <a:p>
            <a:pPr marL="708660" lvl="1" indent="-342900">
              <a:lnSpc>
                <a:spcPct val="90000"/>
              </a:lnSpc>
              <a:spcBef>
                <a:spcPts val="600"/>
              </a:spcBef>
              <a:buFont typeface="Arial" panose="020B0604020202020204" pitchFamily="34" charset="0"/>
              <a:buChar char="•"/>
            </a:pPr>
            <a:r>
              <a:rPr lang="en-GB" sz="2000" dirty="0">
                <a:solidFill>
                  <a:srgbClr val="465562"/>
                </a:solidFill>
                <a:latin typeface="Euphemia"/>
              </a:rPr>
              <a:t>HDInsight (Hive, Pig, MapReduce ,Hadoop Streaming ,Spark)</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Azure Databricks Notebooks, Jars, Pythons</a:t>
            </a:r>
          </a:p>
          <a:p>
            <a:pPr marL="708660" lvl="1" indent="-342900">
              <a:lnSpc>
                <a:spcPct val="90000"/>
              </a:lnSpc>
              <a:spcBef>
                <a:spcPts val="600"/>
              </a:spcBef>
              <a:buFont typeface="Arial" panose="020B0604020202020204" pitchFamily="34" charset="0"/>
              <a:buChar char="•"/>
            </a:pPr>
            <a:r>
              <a:rPr lang="en-GB" sz="2000" b="1" dirty="0">
                <a:solidFill>
                  <a:srgbClr val="465562"/>
                </a:solidFill>
                <a:latin typeface="Euphemia"/>
              </a:rPr>
              <a:t>Machine Learning activities: Batch Execution and Update Resource (*)</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Stored Procedure</a:t>
            </a:r>
          </a:p>
          <a:p>
            <a:pPr marL="708660" lvl="1" indent="-342900">
              <a:lnSpc>
                <a:spcPct val="90000"/>
              </a:lnSpc>
              <a:spcBef>
                <a:spcPts val="600"/>
              </a:spcBef>
              <a:buFont typeface="Arial" panose="020B0604020202020204" pitchFamily="34" charset="0"/>
              <a:buChar char="•"/>
            </a:pPr>
            <a:r>
              <a:rPr lang="en-GB" sz="2000" b="1" dirty="0">
                <a:solidFill>
                  <a:srgbClr val="FF5F00"/>
                </a:solidFill>
                <a:latin typeface="Euphemia"/>
              </a:rPr>
              <a:t>Data Lake Analytics U-SQL</a:t>
            </a:r>
          </a:p>
          <a:p>
            <a:pPr marL="708660" lvl="1" indent="-342900">
              <a:lnSpc>
                <a:spcPct val="90000"/>
              </a:lnSpc>
              <a:spcBef>
                <a:spcPts val="600"/>
              </a:spcBef>
              <a:buFont typeface="Arial" panose="020B0604020202020204" pitchFamily="34" charset="0"/>
              <a:buChar char="•"/>
            </a:pPr>
            <a:r>
              <a:rPr lang="en-GB" sz="2000" dirty="0" err="1">
                <a:solidFill>
                  <a:srgbClr val="465562"/>
                </a:solidFill>
                <a:latin typeface="Euphemia"/>
              </a:rPr>
              <a:t>DotNet</a:t>
            </a:r>
            <a:r>
              <a:rPr lang="en-GB" sz="2000" dirty="0">
                <a:solidFill>
                  <a:srgbClr val="465562"/>
                </a:solidFill>
                <a:latin typeface="Euphemia"/>
              </a:rPr>
              <a:t> (</a:t>
            </a:r>
            <a:r>
              <a:rPr lang="en-GB" sz="2000" b="1" dirty="0">
                <a:solidFill>
                  <a:srgbClr val="FF5F00"/>
                </a:solidFill>
                <a:latin typeface="Euphemia"/>
              </a:rPr>
              <a:t>Custom</a:t>
            </a:r>
            <a:r>
              <a:rPr lang="en-GB" sz="2000" dirty="0">
                <a:solidFill>
                  <a:srgbClr val="465562"/>
                </a:solidFill>
                <a:latin typeface="Euphemia"/>
              </a:rPr>
              <a:t>)</a:t>
            </a:r>
          </a:p>
        </p:txBody>
      </p:sp>
      <p:pic>
        <p:nvPicPr>
          <p:cNvPr id="5" name="Picture 4">
            <a:extLst>
              <a:ext uri="{FF2B5EF4-FFF2-40B4-BE49-F238E27FC236}">
                <a16:creationId xmlns:a16="http://schemas.microsoft.com/office/drawing/2014/main" id="{9231F993-B9B4-4269-987A-D09772DEA4A3}"/>
              </a:ext>
            </a:extLst>
          </p:cNvPr>
          <p:cNvPicPr>
            <a:picLocks noChangeAspect="1"/>
          </p:cNvPicPr>
          <p:nvPr/>
        </p:nvPicPr>
        <p:blipFill>
          <a:blip r:embed="rId4"/>
          <a:stretch>
            <a:fillRect/>
          </a:stretch>
        </p:blipFill>
        <p:spPr>
          <a:xfrm>
            <a:off x="7533823" y="1924404"/>
            <a:ext cx="2162175" cy="2790825"/>
          </a:xfrm>
          <a:prstGeom prst="rect">
            <a:avLst/>
          </a:prstGeom>
        </p:spPr>
      </p:pic>
      <p:pic>
        <p:nvPicPr>
          <p:cNvPr id="6" name="Picture 5">
            <a:extLst>
              <a:ext uri="{FF2B5EF4-FFF2-40B4-BE49-F238E27FC236}">
                <a16:creationId xmlns:a16="http://schemas.microsoft.com/office/drawing/2014/main" id="{D512C568-492F-481D-B484-FF5DFC8506C1}"/>
              </a:ext>
            </a:extLst>
          </p:cNvPr>
          <p:cNvPicPr>
            <a:picLocks noChangeAspect="1"/>
          </p:cNvPicPr>
          <p:nvPr/>
        </p:nvPicPr>
        <p:blipFill>
          <a:blip r:embed="rId5"/>
          <a:stretch>
            <a:fillRect/>
          </a:stretch>
        </p:blipFill>
        <p:spPr>
          <a:xfrm>
            <a:off x="9710286" y="4472406"/>
            <a:ext cx="2190750" cy="1800225"/>
          </a:xfrm>
          <a:prstGeom prst="rect">
            <a:avLst/>
          </a:prstGeom>
        </p:spPr>
      </p:pic>
      <p:pic>
        <p:nvPicPr>
          <p:cNvPr id="7" name="Picture 6">
            <a:extLst>
              <a:ext uri="{FF2B5EF4-FFF2-40B4-BE49-F238E27FC236}">
                <a16:creationId xmlns:a16="http://schemas.microsoft.com/office/drawing/2014/main" id="{469DA639-E09F-431F-BB4D-99F2CDD03376}"/>
              </a:ext>
            </a:extLst>
          </p:cNvPr>
          <p:cNvPicPr>
            <a:picLocks noChangeAspect="1"/>
          </p:cNvPicPr>
          <p:nvPr/>
        </p:nvPicPr>
        <p:blipFill>
          <a:blip r:embed="rId6"/>
          <a:stretch>
            <a:fillRect/>
          </a:stretch>
        </p:blipFill>
        <p:spPr>
          <a:xfrm>
            <a:off x="9710286" y="2168552"/>
            <a:ext cx="2143125" cy="1847850"/>
          </a:xfrm>
          <a:prstGeom prst="rect">
            <a:avLst/>
          </a:prstGeom>
        </p:spPr>
      </p:pic>
      <p:graphicFrame>
        <p:nvGraphicFramePr>
          <p:cNvPr id="8" name="Object 7">
            <a:extLst>
              <a:ext uri="{FF2B5EF4-FFF2-40B4-BE49-F238E27FC236}">
                <a16:creationId xmlns:a16="http://schemas.microsoft.com/office/drawing/2014/main" id="{AEAE4FC3-C875-4225-9A4E-CB910EAF4AF4}"/>
              </a:ext>
            </a:extLst>
          </p:cNvPr>
          <p:cNvGraphicFramePr>
            <a:graphicFrameLocks noChangeAspect="1"/>
          </p:cNvGraphicFramePr>
          <p:nvPr>
            <p:extLst/>
          </p:nvPr>
        </p:nvGraphicFramePr>
        <p:xfrm>
          <a:off x="7533823" y="4824869"/>
          <a:ext cx="1858669" cy="1236607"/>
        </p:xfrm>
        <a:graphic>
          <a:graphicData uri="http://schemas.openxmlformats.org/presentationml/2006/ole">
            <mc:AlternateContent xmlns:mc="http://schemas.openxmlformats.org/markup-compatibility/2006">
              <mc:Choice xmlns:v="urn:schemas-microsoft-com:vml" Requires="v">
                <p:oleObj spid="_x0000_s3107" name="Bitmap Image" r:id="rId7" imgW="1569600" imgH="1044000" progId="Paint.Picture">
                  <p:embed/>
                </p:oleObj>
              </mc:Choice>
              <mc:Fallback>
                <p:oleObj name="Bitmap Image" r:id="rId7" imgW="1569600" imgH="1044000" progId="Paint.Picture">
                  <p:embed/>
                  <p:pic>
                    <p:nvPicPr>
                      <p:cNvPr id="8" name="Object 7">
                        <a:extLst>
                          <a:ext uri="{FF2B5EF4-FFF2-40B4-BE49-F238E27FC236}">
                            <a16:creationId xmlns:a16="http://schemas.microsoft.com/office/drawing/2014/main" id="{AEAE4FC3-C875-4225-9A4E-CB910EAF4AF4}"/>
                          </a:ext>
                        </a:extLst>
                      </p:cNvPr>
                      <p:cNvPicPr/>
                      <p:nvPr/>
                    </p:nvPicPr>
                    <p:blipFill>
                      <a:blip r:embed="rId8"/>
                      <a:stretch>
                        <a:fillRect/>
                      </a:stretch>
                    </p:blipFill>
                    <p:spPr>
                      <a:xfrm>
                        <a:off x="7533823" y="4824869"/>
                        <a:ext cx="1858669" cy="1236607"/>
                      </a:xfrm>
                      <a:prstGeom prst="rect">
                        <a:avLst/>
                      </a:prstGeom>
                    </p:spPr>
                  </p:pic>
                </p:oleObj>
              </mc:Fallback>
            </mc:AlternateContent>
          </a:graphicData>
        </a:graphic>
      </p:graphicFrame>
    </p:spTree>
    <p:extLst>
      <p:ext uri="{BB962C8B-B14F-4D97-AF65-F5344CB8AC3E}">
        <p14:creationId xmlns:p14="http://schemas.microsoft.com/office/powerpoint/2010/main" val="8557091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6FEB1C-7B82-49A6-A799-F03EBBF04983}"/>
              </a:ext>
            </a:extLst>
          </p:cNvPr>
          <p:cNvSpPr>
            <a:spLocks noGrp="1"/>
          </p:cNvSpPr>
          <p:nvPr>
            <p:ph type="body" sz="quarter" idx="13"/>
          </p:nvPr>
        </p:nvSpPr>
        <p:spPr>
          <a:xfrm>
            <a:off x="792127" y="857465"/>
            <a:ext cx="10085139" cy="957299"/>
          </a:xfrm>
        </p:spPr>
        <p:txBody>
          <a:bodyPr/>
          <a:lstStyle/>
          <a:p>
            <a:r>
              <a:rPr lang="en-GB" sz="4800" b="1" spc="-50" dirty="0">
                <a:solidFill>
                  <a:srgbClr val="FF5F00"/>
                </a:solidFill>
                <a:latin typeface="Calibri Light" panose="020F0302020204030204"/>
                <a:ea typeface="+mj-ea"/>
                <a:cs typeface="+mj-cs"/>
              </a:rPr>
              <a:t>Azure Data Factory - Control flow activities</a:t>
            </a:r>
          </a:p>
          <a:p>
            <a:endParaRPr lang="pl-PL" dirty="0"/>
          </a:p>
        </p:txBody>
      </p:sp>
      <p:sp>
        <p:nvSpPr>
          <p:cNvPr id="4" name="Rectangle 3">
            <a:extLst>
              <a:ext uri="{FF2B5EF4-FFF2-40B4-BE49-F238E27FC236}">
                <a16:creationId xmlns:a16="http://schemas.microsoft.com/office/drawing/2014/main" id="{F87F5D23-CF94-478B-BC33-231BB6DBC2EB}"/>
              </a:ext>
            </a:extLst>
          </p:cNvPr>
          <p:cNvSpPr/>
          <p:nvPr/>
        </p:nvSpPr>
        <p:spPr>
          <a:xfrm>
            <a:off x="973540" y="1988651"/>
            <a:ext cx="6096000" cy="3290131"/>
          </a:xfrm>
          <a:prstGeom prst="rect">
            <a:avLst/>
          </a:prstGeom>
        </p:spPr>
        <p:txBody>
          <a:bodyPr>
            <a:spAutoFit/>
          </a:bodyPr>
          <a:lstStyle/>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Execute Pipeline Activity</a:t>
            </a:r>
          </a:p>
          <a:p>
            <a:pPr marL="708660" lvl="1" indent="-342900">
              <a:lnSpc>
                <a:spcPct val="90000"/>
              </a:lnSpc>
              <a:spcBef>
                <a:spcPts val="600"/>
              </a:spcBef>
              <a:buFont typeface="Arial" panose="020B0604020202020204" pitchFamily="34" charset="0"/>
              <a:buChar char="•"/>
            </a:pPr>
            <a:r>
              <a:rPr lang="en-US" sz="2400" b="1" dirty="0" err="1">
                <a:solidFill>
                  <a:srgbClr val="FF5F00"/>
                </a:solidFill>
                <a:latin typeface="Euphemia"/>
              </a:rPr>
              <a:t>ForEach</a:t>
            </a:r>
            <a:r>
              <a:rPr lang="en-US" sz="2400" b="1" dirty="0">
                <a:solidFill>
                  <a:srgbClr val="FF5F00"/>
                </a:solidFill>
                <a:latin typeface="Euphemia"/>
              </a:rPr>
              <a:t> Activity</a:t>
            </a:r>
          </a:p>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Web Activity</a:t>
            </a:r>
          </a:p>
          <a:p>
            <a:pPr marL="708660" lvl="1" indent="-342900">
              <a:lnSpc>
                <a:spcPct val="90000"/>
              </a:lnSpc>
              <a:spcBef>
                <a:spcPts val="600"/>
              </a:spcBef>
              <a:buFont typeface="Arial" panose="020B0604020202020204" pitchFamily="34" charset="0"/>
              <a:buChar char="•"/>
            </a:pPr>
            <a:r>
              <a:rPr lang="en-US" sz="2400" b="1" dirty="0">
                <a:solidFill>
                  <a:srgbClr val="465562"/>
                </a:solidFill>
                <a:latin typeface="Euphemia"/>
              </a:rPr>
              <a:t>Lookup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Get Metadata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Until Activity</a:t>
            </a:r>
          </a:p>
          <a:p>
            <a:pPr marL="708660" lvl="1" indent="-342900">
              <a:lnSpc>
                <a:spcPct val="90000"/>
              </a:lnSpc>
              <a:spcBef>
                <a:spcPts val="600"/>
              </a:spcBef>
              <a:buFont typeface="Arial" panose="020B0604020202020204" pitchFamily="34" charset="0"/>
              <a:buChar char="•"/>
            </a:pPr>
            <a:r>
              <a:rPr lang="en-US" sz="2400" b="1" dirty="0">
                <a:solidFill>
                  <a:srgbClr val="FF5F00"/>
                </a:solidFill>
                <a:latin typeface="Euphemia"/>
              </a:rPr>
              <a:t>If Condition Activity</a:t>
            </a:r>
          </a:p>
          <a:p>
            <a:pPr marL="708660" lvl="1" indent="-342900">
              <a:lnSpc>
                <a:spcPct val="90000"/>
              </a:lnSpc>
              <a:spcBef>
                <a:spcPts val="600"/>
              </a:spcBef>
              <a:buFont typeface="Arial" panose="020B0604020202020204" pitchFamily="34" charset="0"/>
              <a:buChar char="•"/>
            </a:pPr>
            <a:r>
              <a:rPr lang="en-US" sz="2400" dirty="0">
                <a:solidFill>
                  <a:srgbClr val="465562"/>
                </a:solidFill>
                <a:latin typeface="Euphemia"/>
              </a:rPr>
              <a:t>Wait Activity</a:t>
            </a:r>
            <a:endParaRPr lang="en-GB" sz="2400" dirty="0">
              <a:solidFill>
                <a:srgbClr val="465562"/>
              </a:solidFill>
              <a:latin typeface="Euphemia"/>
            </a:endParaRPr>
          </a:p>
        </p:txBody>
      </p:sp>
      <p:pic>
        <p:nvPicPr>
          <p:cNvPr id="5" name="Picture 4">
            <a:extLst>
              <a:ext uri="{FF2B5EF4-FFF2-40B4-BE49-F238E27FC236}">
                <a16:creationId xmlns:a16="http://schemas.microsoft.com/office/drawing/2014/main" id="{F917A8A8-1B47-4B69-85D0-2ED4B7753246}"/>
              </a:ext>
            </a:extLst>
          </p:cNvPr>
          <p:cNvPicPr>
            <a:picLocks noChangeAspect="1"/>
          </p:cNvPicPr>
          <p:nvPr/>
        </p:nvPicPr>
        <p:blipFill>
          <a:blip r:embed="rId2"/>
          <a:stretch>
            <a:fillRect/>
          </a:stretch>
        </p:blipFill>
        <p:spPr>
          <a:xfrm>
            <a:off x="6713523" y="2245700"/>
            <a:ext cx="1933575" cy="2019300"/>
          </a:xfrm>
          <a:prstGeom prst="rect">
            <a:avLst/>
          </a:prstGeom>
        </p:spPr>
      </p:pic>
      <p:pic>
        <p:nvPicPr>
          <p:cNvPr id="6" name="Picture 5">
            <a:extLst>
              <a:ext uri="{FF2B5EF4-FFF2-40B4-BE49-F238E27FC236}">
                <a16:creationId xmlns:a16="http://schemas.microsoft.com/office/drawing/2014/main" id="{6984EB5D-312C-41EB-81A4-7B2B45F3FB0C}"/>
              </a:ext>
            </a:extLst>
          </p:cNvPr>
          <p:cNvPicPr>
            <a:picLocks noChangeAspect="1"/>
          </p:cNvPicPr>
          <p:nvPr/>
        </p:nvPicPr>
        <p:blipFill>
          <a:blip r:embed="rId3"/>
          <a:stretch>
            <a:fillRect/>
          </a:stretch>
        </p:blipFill>
        <p:spPr>
          <a:xfrm>
            <a:off x="8886541" y="3633716"/>
            <a:ext cx="1990725" cy="2505075"/>
          </a:xfrm>
          <a:prstGeom prst="rect">
            <a:avLst/>
          </a:prstGeom>
        </p:spPr>
      </p:pic>
    </p:spTree>
    <p:extLst>
      <p:ext uri="{BB962C8B-B14F-4D97-AF65-F5344CB8AC3E}">
        <p14:creationId xmlns:p14="http://schemas.microsoft.com/office/powerpoint/2010/main" val="263350156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BACC6F-9B83-4E3C-B3F1-1CBEBAD0BE77}"/>
              </a:ext>
            </a:extLst>
          </p:cNvPr>
          <p:cNvSpPr>
            <a:spLocks noGrp="1"/>
          </p:cNvSpPr>
          <p:nvPr>
            <p:ph type="body" sz="quarter" idx="13"/>
          </p:nvPr>
        </p:nvSpPr>
        <p:spPr>
          <a:xfrm>
            <a:off x="792127" y="857465"/>
            <a:ext cx="9743945" cy="957299"/>
          </a:xfrm>
        </p:spPr>
        <p:txBody>
          <a:bodyPr/>
          <a:lstStyle/>
          <a:p>
            <a:r>
              <a:rPr lang="en-GB" sz="4800" b="1" spc="-50" dirty="0">
                <a:solidFill>
                  <a:srgbClr val="FF5F00"/>
                </a:solidFill>
                <a:latin typeface="Calibri Light" panose="020F0302020204030204"/>
                <a:ea typeface="+mj-ea"/>
                <a:cs typeface="+mj-cs"/>
              </a:rPr>
              <a:t>Azure Data Factory – What else ?</a:t>
            </a:r>
            <a:endParaRPr lang="pl-PL" sz="4800" b="1" spc="-50" dirty="0">
              <a:solidFill>
                <a:srgbClr val="FF5F00"/>
              </a:solidFill>
              <a:latin typeface="Calibri Light" panose="020F0302020204030204"/>
              <a:ea typeface="+mj-ea"/>
              <a:cs typeface="+mj-cs"/>
            </a:endParaRPr>
          </a:p>
        </p:txBody>
      </p:sp>
      <p:sp>
        <p:nvSpPr>
          <p:cNvPr id="4" name="Rectangle 3">
            <a:extLst>
              <a:ext uri="{FF2B5EF4-FFF2-40B4-BE49-F238E27FC236}">
                <a16:creationId xmlns:a16="http://schemas.microsoft.com/office/drawing/2014/main" id="{9F8AF4E4-5284-44C5-9ACF-06D05F1E4302}"/>
              </a:ext>
            </a:extLst>
          </p:cNvPr>
          <p:cNvSpPr/>
          <p:nvPr/>
        </p:nvSpPr>
        <p:spPr>
          <a:xfrm>
            <a:off x="982447" y="2007330"/>
            <a:ext cx="5113553" cy="353943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0" u="none" strike="noStrike" kern="0" cap="none" spc="0" normalizeH="0" baseline="0" noProof="0" dirty="0">
                <a:ln>
                  <a:noFill/>
                </a:ln>
                <a:solidFill>
                  <a:schemeClr val="tx1">
                    <a:lumMod val="65000"/>
                    <a:lumOff val="35000"/>
                  </a:schemeClr>
                </a:solidFill>
                <a:effectLst/>
                <a:uLnTx/>
                <a:uFillTx/>
                <a:latin typeface="Euphemia"/>
              </a:rPr>
              <a:t>Parameters</a:t>
            </a:r>
          </a:p>
          <a:p>
            <a:pPr marL="457200" lvl="0" indent="-457200">
              <a:buFont typeface="Arial" panose="020B0604020202020204" pitchFamily="34" charset="0"/>
              <a:buChar char="•"/>
            </a:pPr>
            <a:r>
              <a:rPr lang="en-US" sz="2800" b="1" kern="0" dirty="0">
                <a:solidFill>
                  <a:schemeClr val="tx1">
                    <a:lumMod val="65000"/>
                    <a:lumOff val="35000"/>
                  </a:schemeClr>
                </a:solidFill>
                <a:latin typeface="Euphemia"/>
              </a:rPr>
              <a:t>Expressions</a:t>
            </a:r>
          </a:p>
          <a:p>
            <a:pPr marL="914400" lvl="1" indent="-457200">
              <a:buFont typeface="Arial" panose="020B0604020202020204" pitchFamily="34" charset="0"/>
              <a:buChar char="•"/>
            </a:pPr>
            <a:r>
              <a:rPr lang="en-US" sz="2800" b="1" kern="0" dirty="0">
                <a:solidFill>
                  <a:srgbClr val="FF5F00"/>
                </a:solidFill>
                <a:latin typeface="Euphemia"/>
              </a:rPr>
              <a:t>Dynamic Content</a:t>
            </a:r>
          </a:p>
          <a:p>
            <a:pPr marL="914400" lvl="1" indent="-457200">
              <a:buFont typeface="Arial" panose="020B0604020202020204" pitchFamily="34" charset="0"/>
              <a:buChar char="•"/>
            </a:pPr>
            <a:r>
              <a:rPr lang="en-US" sz="2800" b="1" kern="0" dirty="0">
                <a:solidFill>
                  <a:srgbClr val="FF5F00"/>
                </a:solidFill>
                <a:latin typeface="Euphemia"/>
              </a:rPr>
              <a:t>Functions</a:t>
            </a:r>
          </a:p>
          <a:p>
            <a:pPr marL="457200" indent="-457200">
              <a:buFont typeface="Arial" panose="020B0604020202020204" pitchFamily="34" charset="0"/>
              <a:buChar char="•"/>
            </a:pPr>
            <a:r>
              <a:rPr lang="en-GB" sz="2800" b="1" kern="0" dirty="0">
                <a:solidFill>
                  <a:srgbClr val="FF5F00"/>
                </a:solidFill>
                <a:latin typeface="Euphemia"/>
              </a:rPr>
              <a:t>Branching</a:t>
            </a:r>
            <a:r>
              <a:rPr lang="en-US" sz="2800" b="1" kern="0" dirty="0">
                <a:solidFill>
                  <a:srgbClr val="FF5F00"/>
                </a:solidFill>
                <a:latin typeface="Euphemia"/>
              </a:rPr>
              <a:t> </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success</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failure</a:t>
            </a:r>
          </a:p>
          <a:p>
            <a:pPr marL="914400" lvl="1" indent="-457200">
              <a:buFont typeface="Arial" panose="020B0604020202020204" pitchFamily="34" charset="0"/>
              <a:buChar char="•"/>
            </a:pPr>
            <a:r>
              <a:rPr lang="pl-PL" sz="2800" b="1" kern="0" dirty="0">
                <a:solidFill>
                  <a:schemeClr val="tx1">
                    <a:lumMod val="65000"/>
                    <a:lumOff val="35000"/>
                  </a:schemeClr>
                </a:solidFill>
                <a:latin typeface="Euphemia"/>
              </a:rPr>
              <a:t>On completion</a:t>
            </a:r>
          </a:p>
        </p:txBody>
      </p:sp>
      <p:grpSp>
        <p:nvGrpSpPr>
          <p:cNvPr id="80" name="Group 79">
            <a:extLst>
              <a:ext uri="{FF2B5EF4-FFF2-40B4-BE49-F238E27FC236}">
                <a16:creationId xmlns:a16="http://schemas.microsoft.com/office/drawing/2014/main" id="{BD60182B-9A49-456C-BFC2-8708022E4C2E}"/>
              </a:ext>
            </a:extLst>
          </p:cNvPr>
          <p:cNvGrpSpPr/>
          <p:nvPr/>
        </p:nvGrpSpPr>
        <p:grpSpPr>
          <a:xfrm>
            <a:off x="4623150" y="2605848"/>
            <a:ext cx="7243616" cy="3820044"/>
            <a:chOff x="2303031" y="2564904"/>
            <a:chExt cx="7243616" cy="3820044"/>
          </a:xfrm>
        </p:grpSpPr>
        <p:grpSp>
          <p:nvGrpSpPr>
            <p:cNvPr id="60" name="Group 59">
              <a:extLst>
                <a:ext uri="{FF2B5EF4-FFF2-40B4-BE49-F238E27FC236}">
                  <a16:creationId xmlns:a16="http://schemas.microsoft.com/office/drawing/2014/main" id="{AD339308-3AC1-457E-8FA4-14E68B7EDD19}"/>
                </a:ext>
              </a:extLst>
            </p:cNvPr>
            <p:cNvGrpSpPr/>
            <p:nvPr/>
          </p:nvGrpSpPr>
          <p:grpSpPr>
            <a:xfrm>
              <a:off x="2303031" y="3786339"/>
              <a:ext cx="2860869" cy="1440160"/>
              <a:chOff x="2303031" y="3786339"/>
              <a:chExt cx="2860869" cy="1440160"/>
            </a:xfrm>
          </p:grpSpPr>
          <p:sp>
            <p:nvSpPr>
              <p:cNvPr id="61" name="Rectangle 60">
                <a:extLst>
                  <a:ext uri="{FF2B5EF4-FFF2-40B4-BE49-F238E27FC236}">
                    <a16:creationId xmlns:a16="http://schemas.microsoft.com/office/drawing/2014/main" id="{68CC9F1E-5E2C-424F-8B05-6FFFFFAEDCDC}"/>
                  </a:ext>
                </a:extLst>
              </p:cNvPr>
              <p:cNvSpPr/>
              <p:nvPr/>
            </p:nvSpPr>
            <p:spPr bwMode="auto">
              <a:xfrm>
                <a:off x="2303031" y="3786339"/>
                <a:ext cx="2860869" cy="1440160"/>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1</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pl-PL" sz="2000" b="1" i="0" u="none" strike="noStrike" kern="0" cap="none" spc="0" normalizeH="0" baseline="0" noProof="0" dirty="0">
                    <a:ln>
                      <a:noFill/>
                    </a:ln>
                    <a:solidFill>
                      <a:srgbClr val="465562"/>
                    </a:solidFill>
                    <a:effectLst/>
                    <a:uLnTx/>
                    <a:uFillTx/>
                    <a:latin typeface="Euphemia"/>
                    <a:ea typeface="+mn-ea"/>
                    <a:cs typeface="+mn-cs"/>
                  </a:rPr>
                  <a:t>(eg. Copy, Hive job,</a:t>
                </a:r>
              </a:p>
              <a:p>
                <a:pPr marL="0" marR="0" lvl="0" indent="0" algn="ctr" defTabSz="932472" eaLnBrk="1" fontAlgn="base" latinLnBrk="0" hangingPunct="1">
                  <a:lnSpc>
                    <a:spcPct val="100000"/>
                  </a:lnSpc>
                  <a:spcBef>
                    <a:spcPct val="0"/>
                  </a:spcBef>
                  <a:spcAft>
                    <a:spcPct val="0"/>
                  </a:spcAft>
                  <a:buClrTx/>
                  <a:buSzTx/>
                  <a:buFontTx/>
                  <a:buNone/>
                  <a:tabLst/>
                  <a:defRPr/>
                </a:pPr>
                <a:r>
                  <a:rPr kumimoji="0" lang="pl-PL" sz="2000" b="1" i="0" u="none" strike="noStrike" kern="0" cap="none" spc="0" normalizeH="0" baseline="0" noProof="0" dirty="0">
                    <a:ln>
                      <a:noFill/>
                    </a:ln>
                    <a:solidFill>
                      <a:srgbClr val="465562"/>
                    </a:solidFill>
                    <a:effectLst/>
                    <a:uLnTx/>
                    <a:uFillTx/>
                    <a:latin typeface="Euphemia"/>
                    <a:ea typeface="+mn-ea"/>
                    <a:cs typeface="+mn-cs"/>
                  </a:rPr>
                  <a:t>SP, ADLA job)</a:t>
                </a: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62" name="Picture 61">
                <a:extLst>
                  <a:ext uri="{FF2B5EF4-FFF2-40B4-BE49-F238E27FC236}">
                    <a16:creationId xmlns:a16="http://schemas.microsoft.com/office/drawing/2014/main" id="{CAD7524B-8DA4-4117-8E51-4550D65FC8CD}"/>
                  </a:ext>
                </a:extLst>
              </p:cNvPr>
              <p:cNvPicPr>
                <a:picLocks noChangeAspect="1"/>
              </p:cNvPicPr>
              <p:nvPr/>
            </p:nvPicPr>
            <p:blipFill>
              <a:blip r:embed="rId3"/>
              <a:stretch>
                <a:fillRect/>
              </a:stretch>
            </p:blipFill>
            <p:spPr>
              <a:xfrm>
                <a:off x="2501968" y="3943374"/>
                <a:ext cx="363268" cy="363660"/>
              </a:xfrm>
              <a:prstGeom prst="rect">
                <a:avLst/>
              </a:prstGeom>
            </p:spPr>
          </p:pic>
        </p:grpSp>
        <p:grpSp>
          <p:nvGrpSpPr>
            <p:cNvPr id="63" name="Group 62">
              <a:extLst>
                <a:ext uri="{FF2B5EF4-FFF2-40B4-BE49-F238E27FC236}">
                  <a16:creationId xmlns:a16="http://schemas.microsoft.com/office/drawing/2014/main" id="{FCFD904E-9046-4ECF-B414-ED31BF2F269A}"/>
                </a:ext>
              </a:extLst>
            </p:cNvPr>
            <p:cNvGrpSpPr/>
            <p:nvPr/>
          </p:nvGrpSpPr>
          <p:grpSpPr>
            <a:xfrm>
              <a:off x="7462563" y="3935256"/>
              <a:ext cx="2084083" cy="1079340"/>
              <a:chOff x="2277988" y="4077072"/>
              <a:chExt cx="2300107" cy="1223356"/>
            </a:xfrm>
          </p:grpSpPr>
          <p:sp>
            <p:nvSpPr>
              <p:cNvPr id="64" name="Rectangle 63">
                <a:extLst>
                  <a:ext uri="{FF2B5EF4-FFF2-40B4-BE49-F238E27FC236}">
                    <a16:creationId xmlns:a16="http://schemas.microsoft.com/office/drawing/2014/main" id="{55AEFE8E-1AF5-428B-B3C1-6E3DCDB05B42}"/>
                  </a:ext>
                </a:extLst>
              </p:cNvPr>
              <p:cNvSpPr/>
              <p:nvPr/>
            </p:nvSpPr>
            <p:spPr bwMode="auto">
              <a:xfrm>
                <a:off x="2277988" y="4077072"/>
                <a:ext cx="2300107" cy="1223356"/>
              </a:xfrm>
              <a:prstGeom prst="rect">
                <a:avLst/>
              </a:prstGeom>
              <a:noFill/>
              <a:ln w="31750" cap="flat" cmpd="sng" algn="ctr">
                <a:solidFill>
                  <a:srgbClr val="0070C0"/>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3</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65" name="Picture 64">
                <a:extLst>
                  <a:ext uri="{FF2B5EF4-FFF2-40B4-BE49-F238E27FC236}">
                    <a16:creationId xmlns:a16="http://schemas.microsoft.com/office/drawing/2014/main" id="{C180ADCD-83A5-4447-98F2-3E8FBBCB61F2}"/>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66" name="Straight Arrow Connector 65">
              <a:extLst>
                <a:ext uri="{FF2B5EF4-FFF2-40B4-BE49-F238E27FC236}">
                  <a16:creationId xmlns:a16="http://schemas.microsoft.com/office/drawing/2014/main" id="{F556B89C-4E64-4F13-9376-C346776A3FAC}"/>
                </a:ext>
              </a:extLst>
            </p:cNvPr>
            <p:cNvCxnSpPr>
              <a:stCxn id="61" idx="3"/>
              <a:endCxn id="64" idx="1"/>
            </p:cNvCxnSpPr>
            <p:nvPr/>
          </p:nvCxnSpPr>
          <p:spPr>
            <a:xfrm flipV="1">
              <a:off x="5163900" y="4474926"/>
              <a:ext cx="2298663" cy="31493"/>
            </a:xfrm>
            <a:prstGeom prst="straightConnector1">
              <a:avLst/>
            </a:prstGeom>
            <a:noFill/>
            <a:ln w="38100" cap="flat" cmpd="sng" algn="ctr">
              <a:solidFill>
                <a:srgbClr val="0070C0"/>
              </a:solidFill>
              <a:prstDash val="solid"/>
              <a:miter lim="800000"/>
              <a:tailEnd type="triangle"/>
            </a:ln>
            <a:effectLst/>
          </p:spPr>
        </p:cxnSp>
        <p:grpSp>
          <p:nvGrpSpPr>
            <p:cNvPr id="67" name="Group 66">
              <a:extLst>
                <a:ext uri="{FF2B5EF4-FFF2-40B4-BE49-F238E27FC236}">
                  <a16:creationId xmlns:a16="http://schemas.microsoft.com/office/drawing/2014/main" id="{4440F104-D42B-484F-80D2-E2BC0AE3A701}"/>
                </a:ext>
              </a:extLst>
            </p:cNvPr>
            <p:cNvGrpSpPr/>
            <p:nvPr/>
          </p:nvGrpSpPr>
          <p:grpSpPr>
            <a:xfrm>
              <a:off x="5163900" y="2564904"/>
              <a:ext cx="4382747" cy="1941515"/>
              <a:chOff x="5163900" y="2564904"/>
              <a:chExt cx="4382747" cy="1941515"/>
            </a:xfrm>
          </p:grpSpPr>
          <p:grpSp>
            <p:nvGrpSpPr>
              <p:cNvPr id="68" name="Group 67">
                <a:extLst>
                  <a:ext uri="{FF2B5EF4-FFF2-40B4-BE49-F238E27FC236}">
                    <a16:creationId xmlns:a16="http://schemas.microsoft.com/office/drawing/2014/main" id="{A3E859A4-59E0-41F7-A5BA-3D9D2BAF9F82}"/>
                  </a:ext>
                </a:extLst>
              </p:cNvPr>
              <p:cNvGrpSpPr/>
              <p:nvPr/>
            </p:nvGrpSpPr>
            <p:grpSpPr>
              <a:xfrm>
                <a:off x="7462564" y="2564904"/>
                <a:ext cx="2084083" cy="1079340"/>
                <a:chOff x="2277988" y="4077072"/>
                <a:chExt cx="2300107" cy="1223356"/>
              </a:xfrm>
            </p:grpSpPr>
            <p:sp>
              <p:nvSpPr>
                <p:cNvPr id="71" name="Rectangle 70">
                  <a:extLst>
                    <a:ext uri="{FF2B5EF4-FFF2-40B4-BE49-F238E27FC236}">
                      <a16:creationId xmlns:a16="http://schemas.microsoft.com/office/drawing/2014/main" id="{4E003384-E2A5-4322-BC54-F323D946ADA5}"/>
                    </a:ext>
                  </a:extLst>
                </p:cNvPr>
                <p:cNvSpPr/>
                <p:nvPr/>
              </p:nvSpPr>
              <p:spPr bwMode="auto">
                <a:xfrm>
                  <a:off x="2277988" y="4077072"/>
                  <a:ext cx="2300107" cy="1223356"/>
                </a:xfrm>
                <a:prstGeom prst="rect">
                  <a:avLst/>
                </a:prstGeom>
                <a:noFill/>
                <a:ln w="31750" cap="flat" cmpd="sng" algn="ctr">
                  <a:solidFill>
                    <a:srgbClr val="B8D082">
                      <a:lumMod val="50000"/>
                    </a:srgbClr>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2</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72" name="Picture 71">
                  <a:extLst>
                    <a:ext uri="{FF2B5EF4-FFF2-40B4-BE49-F238E27FC236}">
                      <a16:creationId xmlns:a16="http://schemas.microsoft.com/office/drawing/2014/main" id="{DE03C17D-814E-4C10-92DC-61924B1B9418}"/>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69" name="Straight Arrow Connector 68">
                <a:extLst>
                  <a:ext uri="{FF2B5EF4-FFF2-40B4-BE49-F238E27FC236}">
                    <a16:creationId xmlns:a16="http://schemas.microsoft.com/office/drawing/2014/main" id="{91580554-8661-442E-A5EF-EBA9988252BF}"/>
                  </a:ext>
                </a:extLst>
              </p:cNvPr>
              <p:cNvCxnSpPr>
                <a:cxnSpLocks/>
                <a:stCxn id="61" idx="3"/>
                <a:endCxn id="71" idx="1"/>
              </p:cNvCxnSpPr>
              <p:nvPr/>
            </p:nvCxnSpPr>
            <p:spPr>
              <a:xfrm flipV="1">
                <a:off x="5163900" y="3104574"/>
                <a:ext cx="2298664" cy="1401845"/>
              </a:xfrm>
              <a:prstGeom prst="straightConnector1">
                <a:avLst/>
              </a:prstGeom>
              <a:noFill/>
              <a:ln w="38100" cap="flat" cmpd="sng" algn="ctr">
                <a:solidFill>
                  <a:srgbClr val="B8D082">
                    <a:lumMod val="50000"/>
                  </a:srgbClr>
                </a:solidFill>
                <a:prstDash val="solid"/>
                <a:tailEnd type="triangle"/>
              </a:ln>
              <a:effectLst/>
            </p:spPr>
          </p:cxnSp>
          <p:sp>
            <p:nvSpPr>
              <p:cNvPr id="70" name="TextBox 69">
                <a:extLst>
                  <a:ext uri="{FF2B5EF4-FFF2-40B4-BE49-F238E27FC236}">
                    <a16:creationId xmlns:a16="http://schemas.microsoft.com/office/drawing/2014/main" id="{A6ABC659-9333-47D5-B43D-B221AC03BAD1}"/>
                  </a:ext>
                </a:extLst>
              </p:cNvPr>
              <p:cNvSpPr txBox="1"/>
              <p:nvPr/>
            </p:nvSpPr>
            <p:spPr>
              <a:xfrm>
                <a:off x="5665160" y="3351588"/>
                <a:ext cx="1296144" cy="258532"/>
              </a:xfrm>
              <a:prstGeom prst="rect">
                <a:avLst/>
              </a:prstGeom>
              <a:noFill/>
            </p:spPr>
            <p:txBody>
              <a:bodyPr wrap="square" rtlCol="0">
                <a:sp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GB" sz="1200" b="1" i="0" u="none" strike="noStrike" kern="0" cap="none" spc="0" normalizeH="0" baseline="0" noProof="0" dirty="0">
                    <a:ln>
                      <a:noFill/>
                    </a:ln>
                    <a:solidFill>
                      <a:srgbClr val="465562"/>
                    </a:solidFill>
                    <a:effectLst/>
                    <a:uLnTx/>
                    <a:uFillTx/>
                    <a:latin typeface="Euphemia"/>
                  </a:rPr>
                  <a:t>On success</a:t>
                </a:r>
                <a:endParaRPr kumimoji="0" lang="pl-PL" sz="1200" b="1" i="0" u="none" strike="noStrike" kern="0" cap="none" spc="0" normalizeH="0" baseline="0" noProof="0" dirty="0">
                  <a:ln>
                    <a:noFill/>
                  </a:ln>
                  <a:solidFill>
                    <a:srgbClr val="465562"/>
                  </a:solidFill>
                  <a:effectLst/>
                  <a:uLnTx/>
                  <a:uFillTx/>
                  <a:latin typeface="Euphemia"/>
                </a:endParaRPr>
              </a:p>
            </p:txBody>
          </p:sp>
        </p:grpSp>
        <p:grpSp>
          <p:nvGrpSpPr>
            <p:cNvPr id="73" name="Group 72">
              <a:extLst>
                <a:ext uri="{FF2B5EF4-FFF2-40B4-BE49-F238E27FC236}">
                  <a16:creationId xmlns:a16="http://schemas.microsoft.com/office/drawing/2014/main" id="{B92DD234-A68E-4107-B4CD-EFD812DD8650}"/>
                </a:ext>
              </a:extLst>
            </p:cNvPr>
            <p:cNvGrpSpPr/>
            <p:nvPr/>
          </p:nvGrpSpPr>
          <p:grpSpPr>
            <a:xfrm>
              <a:off x="5163900" y="4506419"/>
              <a:ext cx="4382746" cy="1878529"/>
              <a:chOff x="5163900" y="4506419"/>
              <a:chExt cx="4382746" cy="1878529"/>
            </a:xfrm>
          </p:grpSpPr>
          <p:grpSp>
            <p:nvGrpSpPr>
              <p:cNvPr id="74" name="Group 73">
                <a:extLst>
                  <a:ext uri="{FF2B5EF4-FFF2-40B4-BE49-F238E27FC236}">
                    <a16:creationId xmlns:a16="http://schemas.microsoft.com/office/drawing/2014/main" id="{2CD235F4-5E2A-4756-B331-A01A1D6D9BA2}"/>
                  </a:ext>
                </a:extLst>
              </p:cNvPr>
              <p:cNvGrpSpPr/>
              <p:nvPr/>
            </p:nvGrpSpPr>
            <p:grpSpPr>
              <a:xfrm>
                <a:off x="7462563" y="5305608"/>
                <a:ext cx="2084083" cy="1079340"/>
                <a:chOff x="2277988" y="4077072"/>
                <a:chExt cx="2300107" cy="1223356"/>
              </a:xfrm>
            </p:grpSpPr>
            <p:sp>
              <p:nvSpPr>
                <p:cNvPr id="77" name="Rectangle 76">
                  <a:extLst>
                    <a:ext uri="{FF2B5EF4-FFF2-40B4-BE49-F238E27FC236}">
                      <a16:creationId xmlns:a16="http://schemas.microsoft.com/office/drawing/2014/main" id="{8681FB00-058F-4966-AEFC-485B6B61808B}"/>
                    </a:ext>
                  </a:extLst>
                </p:cNvPr>
                <p:cNvSpPr/>
                <p:nvPr/>
              </p:nvSpPr>
              <p:spPr bwMode="auto">
                <a:xfrm>
                  <a:off x="2277988" y="4077072"/>
                  <a:ext cx="2300107" cy="1223356"/>
                </a:xfrm>
                <a:prstGeom prst="rect">
                  <a:avLst/>
                </a:prstGeom>
                <a:noFill/>
                <a:ln w="31750" cap="flat" cmpd="sng" algn="ctr">
                  <a:solidFill>
                    <a:srgbClr val="C00000"/>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r>
                    <a:rPr kumimoji="0" lang="en-AU" sz="2000" b="1" i="0" u="none" strike="noStrike" kern="0" cap="none" spc="0" normalizeH="0" baseline="0" noProof="0" dirty="0">
                      <a:ln>
                        <a:noFill/>
                      </a:ln>
                      <a:solidFill>
                        <a:srgbClr val="465562"/>
                      </a:solidFill>
                      <a:effectLst/>
                      <a:uLnTx/>
                      <a:uFillTx/>
                      <a:latin typeface="Euphemia"/>
                      <a:ea typeface="+mn-ea"/>
                      <a:cs typeface="+mn-cs"/>
                    </a:rPr>
                    <a:t>Activity 4</a:t>
                  </a:r>
                  <a:endParaRPr kumimoji="0" lang="pl-PL" sz="2000" b="1" i="0" u="none" strike="noStrike" kern="0" cap="none" spc="0" normalizeH="0" baseline="0" noProof="0" dirty="0">
                    <a:ln>
                      <a:noFill/>
                    </a:ln>
                    <a:solidFill>
                      <a:srgbClr val="465562"/>
                    </a:solidFill>
                    <a:effectLst/>
                    <a:uLnTx/>
                    <a:uFillTx/>
                    <a:latin typeface="Euphemia"/>
                    <a:ea typeface="+mn-ea"/>
                    <a:cs typeface="+mn-cs"/>
                  </a:endParaRPr>
                </a:p>
                <a:p>
                  <a:pPr marL="0" marR="0" lvl="0" indent="0" algn="ctr" defTabSz="932472" eaLnBrk="1" fontAlgn="base" latinLnBrk="0" hangingPunct="1">
                    <a:lnSpc>
                      <a:spcPct val="100000"/>
                    </a:lnSpc>
                    <a:spcBef>
                      <a:spcPct val="0"/>
                    </a:spcBef>
                    <a:spcAft>
                      <a:spcPct val="0"/>
                    </a:spcAft>
                    <a:buClrTx/>
                    <a:buSzTx/>
                    <a:buFontTx/>
                    <a:buNone/>
                    <a:tabLst/>
                    <a:defRPr/>
                  </a:pPr>
                  <a:endParaRPr kumimoji="0" lang="en-AU" sz="2000" b="1" i="0" u="none" strike="noStrike" kern="0" cap="none" spc="0" normalizeH="0" baseline="0" noProof="0" dirty="0">
                    <a:ln>
                      <a:noFill/>
                    </a:ln>
                    <a:solidFill>
                      <a:srgbClr val="465562"/>
                    </a:solidFill>
                    <a:effectLst/>
                    <a:uLnTx/>
                    <a:uFillTx/>
                    <a:latin typeface="Euphemia"/>
                    <a:ea typeface="+mn-ea"/>
                    <a:cs typeface="+mn-cs"/>
                  </a:endParaRPr>
                </a:p>
              </p:txBody>
            </p:sp>
            <p:pic>
              <p:nvPicPr>
                <p:cNvPr id="78" name="Picture 77">
                  <a:extLst>
                    <a:ext uri="{FF2B5EF4-FFF2-40B4-BE49-F238E27FC236}">
                      <a16:creationId xmlns:a16="http://schemas.microsoft.com/office/drawing/2014/main" id="{7E11248C-57B3-4777-B161-C2F10C0EE318}"/>
                    </a:ext>
                  </a:extLst>
                </p:cNvPr>
                <p:cNvPicPr>
                  <a:picLocks noChangeAspect="1"/>
                </p:cNvPicPr>
                <p:nvPr/>
              </p:nvPicPr>
              <p:blipFill>
                <a:blip r:embed="rId3"/>
                <a:stretch>
                  <a:fillRect/>
                </a:stretch>
              </p:blipFill>
              <p:spPr>
                <a:xfrm>
                  <a:off x="2417855" y="4185302"/>
                  <a:ext cx="363268" cy="363660"/>
                </a:xfrm>
                <a:prstGeom prst="rect">
                  <a:avLst/>
                </a:prstGeom>
                <a:solidFill>
                  <a:srgbClr val="FFFFFF"/>
                </a:solidFill>
                <a:ln w="12700" cap="flat" cmpd="sng" algn="ctr">
                  <a:solidFill>
                    <a:srgbClr val="FFFFFF"/>
                  </a:solidFill>
                  <a:prstDash val="solid"/>
                </a:ln>
                <a:effectLst/>
              </p:spPr>
            </p:pic>
          </p:grpSp>
          <p:cxnSp>
            <p:nvCxnSpPr>
              <p:cNvPr id="75" name="Straight Arrow Connector 74">
                <a:extLst>
                  <a:ext uri="{FF2B5EF4-FFF2-40B4-BE49-F238E27FC236}">
                    <a16:creationId xmlns:a16="http://schemas.microsoft.com/office/drawing/2014/main" id="{BF3706D8-4E9A-48FA-A0EE-2BA5CF1A9FF3}"/>
                  </a:ext>
                </a:extLst>
              </p:cNvPr>
              <p:cNvCxnSpPr>
                <a:stCxn id="61" idx="3"/>
                <a:endCxn id="77" idx="1"/>
              </p:cNvCxnSpPr>
              <p:nvPr/>
            </p:nvCxnSpPr>
            <p:spPr>
              <a:xfrm>
                <a:off x="5163900" y="4506419"/>
                <a:ext cx="2298663" cy="1338859"/>
              </a:xfrm>
              <a:prstGeom prst="straightConnector1">
                <a:avLst/>
              </a:prstGeom>
              <a:noFill/>
              <a:ln w="38100" cap="flat" cmpd="sng" algn="ctr">
                <a:solidFill>
                  <a:srgbClr val="C00000"/>
                </a:solidFill>
                <a:prstDash val="solid"/>
                <a:miter lim="800000"/>
                <a:tailEnd type="triangle"/>
              </a:ln>
              <a:effectLst/>
            </p:spPr>
          </p:cxnSp>
          <p:sp>
            <p:nvSpPr>
              <p:cNvPr id="76" name="TextBox 75">
                <a:extLst>
                  <a:ext uri="{FF2B5EF4-FFF2-40B4-BE49-F238E27FC236}">
                    <a16:creationId xmlns:a16="http://schemas.microsoft.com/office/drawing/2014/main" id="{F4889EDE-EDF4-4B5F-972D-A3EAE964C033}"/>
                  </a:ext>
                </a:extLst>
              </p:cNvPr>
              <p:cNvSpPr txBox="1"/>
              <p:nvPr/>
            </p:nvSpPr>
            <p:spPr>
              <a:xfrm>
                <a:off x="5665159" y="5337101"/>
                <a:ext cx="1296144" cy="258532"/>
              </a:xfrm>
              <a:prstGeom prst="rect">
                <a:avLst/>
              </a:prstGeom>
              <a:noFill/>
            </p:spPr>
            <p:txBody>
              <a:bodyPr wrap="square" rtlCol="0">
                <a:sp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GB" sz="1200" b="1" i="0" u="none" strike="noStrike" kern="0" cap="none" spc="0" normalizeH="0" baseline="0" noProof="0" dirty="0">
                    <a:ln>
                      <a:noFill/>
                    </a:ln>
                    <a:solidFill>
                      <a:srgbClr val="465562"/>
                    </a:solidFill>
                    <a:effectLst/>
                    <a:uLnTx/>
                    <a:uFillTx/>
                    <a:latin typeface="Euphemia"/>
                  </a:rPr>
                  <a:t>On failure</a:t>
                </a:r>
                <a:endParaRPr kumimoji="0" lang="pl-PL" sz="1200" b="1" i="0" u="none" strike="noStrike" kern="0" cap="none" spc="0" normalizeH="0" baseline="0" noProof="0" dirty="0">
                  <a:ln>
                    <a:noFill/>
                  </a:ln>
                  <a:solidFill>
                    <a:srgbClr val="465562"/>
                  </a:solidFill>
                  <a:effectLst/>
                  <a:uLnTx/>
                  <a:uFillTx/>
                  <a:latin typeface="Euphemia"/>
                </a:endParaRPr>
              </a:p>
            </p:txBody>
          </p:sp>
        </p:grpSp>
        <p:sp>
          <p:nvSpPr>
            <p:cNvPr id="79" name="TextBox 78">
              <a:extLst>
                <a:ext uri="{FF2B5EF4-FFF2-40B4-BE49-F238E27FC236}">
                  <a16:creationId xmlns:a16="http://schemas.microsoft.com/office/drawing/2014/main" id="{72EB137D-7D23-4EA5-9D22-3A44DDE2DC60}"/>
                </a:ext>
              </a:extLst>
            </p:cNvPr>
            <p:cNvSpPr txBox="1"/>
            <p:nvPr/>
          </p:nvSpPr>
          <p:spPr>
            <a:xfrm>
              <a:off x="5728782" y="4216394"/>
              <a:ext cx="1296144" cy="258532"/>
            </a:xfrm>
            <a:prstGeom prst="rect">
              <a:avLst/>
            </a:prstGeom>
            <a:noFill/>
          </p:spPr>
          <p:txBody>
            <a:bodyPr wrap="square" rtlCol="0">
              <a:spAutoFit/>
            </a:bodyPr>
            <a:lstStyle/>
            <a:p>
              <a:pPr>
                <a:lnSpc>
                  <a:spcPct val="90000"/>
                </a:lnSpc>
              </a:pPr>
              <a:r>
                <a:rPr lang="en-GB" sz="1200" b="1" dirty="0">
                  <a:solidFill>
                    <a:srgbClr val="465562"/>
                  </a:solidFill>
                  <a:latin typeface="Euphemia"/>
                </a:rPr>
                <a:t>On completion</a:t>
              </a:r>
              <a:endParaRPr lang="pl-PL" sz="1200" b="1" dirty="0">
                <a:solidFill>
                  <a:srgbClr val="465562"/>
                </a:solidFill>
                <a:latin typeface="Euphemia"/>
              </a:endParaRPr>
            </a:p>
          </p:txBody>
        </p:sp>
      </p:grpSp>
    </p:spTree>
    <p:extLst>
      <p:ext uri="{BB962C8B-B14F-4D97-AF65-F5344CB8AC3E}">
        <p14:creationId xmlns:p14="http://schemas.microsoft.com/office/powerpoint/2010/main" val="35684523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4C906F-1D29-4312-BB35-502983C35A65}"/>
              </a:ext>
            </a:extLst>
          </p:cNvPr>
          <p:cNvSpPr>
            <a:spLocks noGrp="1"/>
          </p:cNvSpPr>
          <p:nvPr>
            <p:ph type="body" sz="quarter" idx="13"/>
          </p:nvPr>
        </p:nvSpPr>
        <p:spPr>
          <a:xfrm>
            <a:off x="792127" y="857465"/>
            <a:ext cx="10890357" cy="957299"/>
          </a:xfrm>
        </p:spPr>
        <p:txBody>
          <a:bodyPr/>
          <a:lstStyle/>
          <a:p>
            <a:r>
              <a:rPr lang="pl-PL" sz="4800" b="1" spc="-50" dirty="0">
                <a:solidFill>
                  <a:srgbClr val="FF5F00"/>
                </a:solidFill>
                <a:latin typeface="Calibri Light" panose="020F0302020204030204"/>
                <a:ea typeface="+mj-ea"/>
                <a:cs typeface="+mj-cs"/>
              </a:rPr>
              <a:t>Integration runtime</a:t>
            </a:r>
            <a:r>
              <a:rPr lang="en-GB" sz="4800" b="1" spc="-50" dirty="0">
                <a:solidFill>
                  <a:srgbClr val="FF5F00"/>
                </a:solidFill>
                <a:latin typeface="Calibri Light" panose="020F0302020204030204"/>
                <a:ea typeface="+mj-ea"/>
                <a:cs typeface="+mj-cs"/>
              </a:rPr>
              <a:t>(s) </a:t>
            </a:r>
            <a:r>
              <a:rPr lang="pl-PL" sz="4800" b="1" spc="-50" dirty="0">
                <a:solidFill>
                  <a:srgbClr val="FF5F00"/>
                </a:solidFill>
                <a:latin typeface="Calibri Light" panose="020F0302020204030204"/>
                <a:ea typeface="+mj-ea"/>
                <a:cs typeface="+mj-cs"/>
              </a:rPr>
              <a:t>in Azure Data Factory</a:t>
            </a:r>
          </a:p>
        </p:txBody>
      </p:sp>
      <p:sp>
        <p:nvSpPr>
          <p:cNvPr id="5" name="Content Placeholder 2">
            <a:extLst>
              <a:ext uri="{FF2B5EF4-FFF2-40B4-BE49-F238E27FC236}">
                <a16:creationId xmlns:a16="http://schemas.microsoft.com/office/drawing/2014/main" id="{87240FED-5B49-4661-A006-595AD4D10931}"/>
              </a:ext>
            </a:extLst>
          </p:cNvPr>
          <p:cNvSpPr txBox="1">
            <a:spLocks/>
          </p:cNvSpPr>
          <p:nvPr/>
        </p:nvSpPr>
        <p:spPr>
          <a:xfrm>
            <a:off x="979287" y="1814764"/>
            <a:ext cx="9782801" cy="132474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0" indent="0">
              <a:buNone/>
            </a:pPr>
            <a:r>
              <a:rPr kumimoji="0" lang="en-US" sz="2200" b="0" i="0" u="none" strike="noStrike" kern="1200" cap="none" spc="0" normalizeH="0" baseline="0" noProof="0" dirty="0">
                <a:ln>
                  <a:noFill/>
                </a:ln>
                <a:solidFill>
                  <a:srgbClr val="465562"/>
                </a:solidFill>
                <a:effectLst/>
                <a:uLnTx/>
                <a:uFillTx/>
                <a:latin typeface="Euphemia"/>
                <a:ea typeface="+mn-ea"/>
                <a:cs typeface="+mn-cs"/>
              </a:rPr>
              <a:t>The </a:t>
            </a:r>
            <a:r>
              <a:rPr kumimoji="0" lang="en-US" sz="2200" b="1" i="0" u="none" strike="noStrike" kern="1200" cap="none" spc="0" normalizeH="0" baseline="0" noProof="0" dirty="0">
                <a:ln>
                  <a:noFill/>
                </a:ln>
                <a:solidFill>
                  <a:srgbClr val="FF5F00"/>
                </a:solidFill>
                <a:effectLst/>
                <a:uLnTx/>
                <a:uFillTx/>
                <a:latin typeface="Euphemia"/>
                <a:ea typeface="+mn-ea"/>
                <a:cs typeface="+mn-cs"/>
              </a:rPr>
              <a:t>Integration Runtime (IR) </a:t>
            </a:r>
            <a:r>
              <a:rPr kumimoji="0" lang="en-US" sz="2200" b="0" i="0" u="none" strike="noStrike" kern="1200" cap="none" spc="0" normalizeH="0" baseline="0" noProof="0" dirty="0">
                <a:ln>
                  <a:noFill/>
                </a:ln>
                <a:solidFill>
                  <a:srgbClr val="465562"/>
                </a:solidFill>
                <a:effectLst/>
                <a:uLnTx/>
                <a:uFillTx/>
                <a:latin typeface="Euphemia"/>
                <a:ea typeface="+mn-ea"/>
                <a:cs typeface="+mn-cs"/>
              </a:rPr>
              <a:t>is the compute infrastructure used by Azure Data Factory to provide the following data integration capabilities across different network environments</a:t>
            </a: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2200" b="0" i="0" u="none" strike="noStrike" kern="1200" cap="none" spc="0" normalizeH="0" baseline="0" noProof="0" dirty="0">
              <a:ln>
                <a:noFill/>
              </a:ln>
              <a:solidFill>
                <a:srgbClr val="465562"/>
              </a:solidFill>
              <a:effectLst/>
              <a:uLnTx/>
              <a:uFillTx/>
              <a:latin typeface="Euphemia"/>
              <a:ea typeface="+mn-ea"/>
              <a:cs typeface="+mn-cs"/>
            </a:endParaRPr>
          </a:p>
        </p:txBody>
      </p:sp>
      <p:sp>
        <p:nvSpPr>
          <p:cNvPr id="6" name="Rectangle 5">
            <a:extLst>
              <a:ext uri="{FF2B5EF4-FFF2-40B4-BE49-F238E27FC236}">
                <a16:creationId xmlns:a16="http://schemas.microsoft.com/office/drawing/2014/main" id="{01BA0EBC-1EAE-43AC-999E-039D0CE3FDFB}"/>
              </a:ext>
            </a:extLst>
          </p:cNvPr>
          <p:cNvSpPr/>
          <p:nvPr/>
        </p:nvSpPr>
        <p:spPr>
          <a:xfrm>
            <a:off x="1176136" y="2923563"/>
            <a:ext cx="9602305" cy="1785104"/>
          </a:xfrm>
          <a:prstGeom prst="rect">
            <a:avLst/>
          </a:prstGeom>
        </p:spPr>
        <p:txBody>
          <a:bodyPr wrap="square">
            <a:spAutoFit/>
          </a:bodyPr>
          <a:lstStyle/>
          <a:p>
            <a:r>
              <a:rPr lang="pl-PL" sz="2200" dirty="0">
                <a:solidFill>
                  <a:srgbClr val="465562"/>
                </a:solidFill>
                <a:latin typeface="Euphemia"/>
              </a:rPr>
              <a:t>Integration runtime types</a:t>
            </a:r>
            <a:r>
              <a:rPr lang="en-GB" sz="2200" dirty="0">
                <a:solidFill>
                  <a:srgbClr val="465562"/>
                </a:solidFill>
                <a:latin typeface="Euphemia"/>
              </a:rPr>
              <a:t>:</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465562"/>
                </a:solidFill>
                <a:latin typeface="Euphemia"/>
              </a:rPr>
              <a:t>Azure</a:t>
            </a:r>
            <a:r>
              <a:rPr lang="en-GB" sz="2200" dirty="0">
                <a:solidFill>
                  <a:srgbClr val="465562"/>
                </a:solidFill>
                <a:latin typeface="Euphemia"/>
              </a:rPr>
              <a:t> (</a:t>
            </a:r>
            <a:r>
              <a:rPr lang="pl-PL" sz="2200" dirty="0">
                <a:solidFill>
                  <a:srgbClr val="465562"/>
                </a:solidFill>
                <a:latin typeface="Euphemia"/>
              </a:rPr>
              <a:t>Data movement</a:t>
            </a:r>
            <a:r>
              <a:rPr lang="en-GB" sz="2200" dirty="0">
                <a:solidFill>
                  <a:srgbClr val="465562"/>
                </a:solidFill>
                <a:latin typeface="Euphemia"/>
              </a:rPr>
              <a:t> and a</a:t>
            </a:r>
            <a:r>
              <a:rPr lang="pl-PL" sz="2200" dirty="0">
                <a:solidFill>
                  <a:srgbClr val="465562"/>
                </a:solidFill>
                <a:latin typeface="Euphemia"/>
              </a:rPr>
              <a:t>ctivity </a:t>
            </a:r>
            <a:r>
              <a:rPr lang="en-GB" sz="2200" dirty="0">
                <a:solidFill>
                  <a:srgbClr val="465562"/>
                </a:solidFill>
                <a:latin typeface="Euphemia"/>
              </a:rPr>
              <a:t>on Azure)</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FF5F00"/>
                </a:solidFill>
                <a:latin typeface="Euphemia"/>
              </a:rPr>
              <a:t>Self-hosted</a:t>
            </a:r>
            <a:r>
              <a:rPr lang="en-GB" sz="2200" dirty="0">
                <a:solidFill>
                  <a:srgbClr val="465562"/>
                </a:solidFill>
                <a:latin typeface="Euphemia"/>
              </a:rPr>
              <a:t> (</a:t>
            </a:r>
            <a:r>
              <a:rPr lang="pl-PL" sz="2200" dirty="0">
                <a:solidFill>
                  <a:srgbClr val="465562"/>
                </a:solidFill>
                <a:latin typeface="Euphemia"/>
              </a:rPr>
              <a:t>Data movement</a:t>
            </a:r>
            <a:r>
              <a:rPr lang="en-GB" sz="2200" dirty="0">
                <a:solidFill>
                  <a:srgbClr val="465562"/>
                </a:solidFill>
                <a:latin typeface="Euphemia"/>
              </a:rPr>
              <a:t> and a</a:t>
            </a:r>
            <a:r>
              <a:rPr lang="pl-PL" sz="2200" dirty="0">
                <a:solidFill>
                  <a:srgbClr val="465562"/>
                </a:solidFill>
                <a:latin typeface="Euphemia"/>
              </a:rPr>
              <a:t>ctivity dispatch</a:t>
            </a:r>
            <a:r>
              <a:rPr lang="en-GB" sz="2200" dirty="0">
                <a:solidFill>
                  <a:srgbClr val="465562"/>
                </a:solidFill>
                <a:latin typeface="Euphemia"/>
              </a:rPr>
              <a:t> between public and private network)</a:t>
            </a:r>
            <a:endParaRPr lang="pl-PL" sz="2200" dirty="0">
              <a:solidFill>
                <a:srgbClr val="465562"/>
              </a:solidFill>
              <a:latin typeface="Euphemia"/>
            </a:endParaRPr>
          </a:p>
          <a:p>
            <a:pPr marL="800100" lvl="1" indent="-342900">
              <a:buFont typeface="Arial" panose="020B0604020202020204" pitchFamily="34" charset="0"/>
              <a:buChar char="•"/>
            </a:pPr>
            <a:r>
              <a:rPr lang="pl-PL" sz="2200" dirty="0">
                <a:solidFill>
                  <a:srgbClr val="465562"/>
                </a:solidFill>
                <a:latin typeface="Euphemia"/>
              </a:rPr>
              <a:t>Azure-SSIS</a:t>
            </a:r>
            <a:r>
              <a:rPr lang="en-GB" sz="2200" dirty="0">
                <a:solidFill>
                  <a:srgbClr val="465562"/>
                </a:solidFill>
                <a:latin typeface="Euphemia"/>
              </a:rPr>
              <a:t> (</a:t>
            </a:r>
            <a:r>
              <a:rPr lang="pl-PL" sz="2200" dirty="0">
                <a:solidFill>
                  <a:srgbClr val="465562"/>
                </a:solidFill>
                <a:latin typeface="Euphemia"/>
              </a:rPr>
              <a:t>SSIS package execution</a:t>
            </a:r>
            <a:r>
              <a:rPr lang="en-GB" sz="2200" dirty="0">
                <a:solidFill>
                  <a:srgbClr val="465562"/>
                </a:solidFill>
                <a:latin typeface="Euphemia"/>
              </a:rPr>
              <a:t>)</a:t>
            </a:r>
          </a:p>
        </p:txBody>
      </p:sp>
      <p:pic>
        <p:nvPicPr>
          <p:cNvPr id="7" name="Picture 6">
            <a:extLst>
              <a:ext uri="{FF2B5EF4-FFF2-40B4-BE49-F238E27FC236}">
                <a16:creationId xmlns:a16="http://schemas.microsoft.com/office/drawing/2014/main" id="{1A52A623-1300-4948-A244-227B22A6D491}"/>
              </a:ext>
            </a:extLst>
          </p:cNvPr>
          <p:cNvPicPr>
            <a:picLocks noChangeAspect="1"/>
          </p:cNvPicPr>
          <p:nvPr/>
        </p:nvPicPr>
        <p:blipFill>
          <a:blip r:embed="rId2"/>
          <a:stretch>
            <a:fillRect/>
          </a:stretch>
        </p:blipFill>
        <p:spPr>
          <a:xfrm>
            <a:off x="5311685" y="4849403"/>
            <a:ext cx="6696744" cy="1578308"/>
          </a:xfrm>
          <a:prstGeom prst="rect">
            <a:avLst/>
          </a:prstGeom>
        </p:spPr>
      </p:pic>
    </p:spTree>
    <p:extLst>
      <p:ext uri="{BB962C8B-B14F-4D97-AF65-F5344CB8AC3E}">
        <p14:creationId xmlns:p14="http://schemas.microsoft.com/office/powerpoint/2010/main" val="16603078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50069A-0AA4-4F00-ABD1-529DDCA1A91B}"/>
              </a:ext>
            </a:extLst>
          </p:cNvPr>
          <p:cNvSpPr>
            <a:spLocks noGrp="1"/>
          </p:cNvSpPr>
          <p:nvPr>
            <p:ph type="body" sz="quarter" idx="13"/>
          </p:nvPr>
        </p:nvSpPr>
        <p:spPr>
          <a:xfrm>
            <a:off x="792127" y="857465"/>
            <a:ext cx="10003252" cy="957299"/>
          </a:xfrm>
        </p:spPr>
        <p:txBody>
          <a:bodyPr/>
          <a:lstStyle/>
          <a:p>
            <a:r>
              <a:rPr lang="en-GB" sz="4800" b="1" spc="-50" dirty="0">
                <a:solidFill>
                  <a:srgbClr val="FF5F00"/>
                </a:solidFill>
                <a:latin typeface="Calibri Light" panose="020F0302020204030204"/>
                <a:ea typeface="+mj-ea"/>
                <a:cs typeface="+mj-cs"/>
              </a:rPr>
              <a:t>Self Hosted </a:t>
            </a:r>
            <a:r>
              <a:rPr lang="pl-PL" sz="4800" b="1" spc="-50" dirty="0">
                <a:solidFill>
                  <a:srgbClr val="FF5F00"/>
                </a:solidFill>
                <a:latin typeface="Calibri Light" panose="020F0302020204030204"/>
                <a:ea typeface="+mj-ea"/>
                <a:cs typeface="+mj-cs"/>
              </a:rPr>
              <a:t>Integration runtime</a:t>
            </a:r>
          </a:p>
        </p:txBody>
      </p:sp>
      <p:sp>
        <p:nvSpPr>
          <p:cNvPr id="4" name="Rectangle 3">
            <a:extLst>
              <a:ext uri="{FF2B5EF4-FFF2-40B4-BE49-F238E27FC236}">
                <a16:creationId xmlns:a16="http://schemas.microsoft.com/office/drawing/2014/main" id="{07F513BE-EA4F-4EF2-995B-D69A11E84A58}"/>
              </a:ext>
            </a:extLst>
          </p:cNvPr>
          <p:cNvSpPr/>
          <p:nvPr/>
        </p:nvSpPr>
        <p:spPr>
          <a:xfrm>
            <a:off x="1437565" y="2266908"/>
            <a:ext cx="7747378" cy="2591479"/>
          </a:xfrm>
          <a:prstGeom prst="rect">
            <a:avLst/>
          </a:prstGeom>
        </p:spPr>
        <p:txBody>
          <a:bodyPr wrap="square">
            <a:spAutoFit/>
          </a:bodyPr>
          <a:lstStyle/>
          <a:p>
            <a:pPr marL="457200" lvl="0" indent="-457200">
              <a:lnSpc>
                <a:spcPct val="90000"/>
              </a:lnSpc>
              <a:spcBef>
                <a:spcPts val="1400"/>
              </a:spcBef>
              <a:buFont typeface="Arial" panose="020B0604020202020204" pitchFamily="34" charset="0"/>
              <a:buChar char="•"/>
            </a:pPr>
            <a:r>
              <a:rPr lang="en-US" sz="2800" dirty="0">
                <a:solidFill>
                  <a:srgbClr val="465562"/>
                </a:solidFill>
                <a:latin typeface="Euphemia"/>
              </a:rPr>
              <a:t>Now called </a:t>
            </a:r>
            <a:r>
              <a:rPr lang="en-US" sz="2800" dirty="0">
                <a:solidFill>
                  <a:srgbClr val="FF5F00"/>
                </a:solidFill>
                <a:latin typeface="Euphemia"/>
              </a:rPr>
              <a:t>Self Hosted Integration Runtime</a:t>
            </a:r>
          </a:p>
          <a:p>
            <a:pPr marL="708660" lvl="1" indent="-342900">
              <a:lnSpc>
                <a:spcPct val="90000"/>
              </a:lnSpc>
              <a:spcBef>
                <a:spcPts val="600"/>
              </a:spcBef>
              <a:buFont typeface="Arial" panose="020B0604020202020204" pitchFamily="34" charset="0"/>
              <a:buChar char="•"/>
            </a:pPr>
            <a:r>
              <a:rPr lang="pl-PL" sz="2400" dirty="0">
                <a:solidFill>
                  <a:srgbClr val="465562"/>
                </a:solidFill>
                <a:latin typeface="Euphemia"/>
              </a:rPr>
              <a:t>Before </a:t>
            </a:r>
            <a:r>
              <a:rPr lang="pl-PL" sz="2400" b="1" dirty="0">
                <a:solidFill>
                  <a:srgbClr val="465562"/>
                </a:solidFill>
                <a:latin typeface="Euphemia"/>
              </a:rPr>
              <a:t>Data Management Gateway</a:t>
            </a:r>
            <a:endParaRPr lang="en-GB" sz="2400" b="1" dirty="0">
              <a:solidFill>
                <a:srgbClr val="465562"/>
              </a:solidFill>
              <a:latin typeface="Euphemia"/>
            </a:endParaRP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One version for ADF V1 and V2</a:t>
            </a: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SSL Port : 443</a:t>
            </a:r>
          </a:p>
          <a:p>
            <a:pPr marL="457200" lvl="0" indent="-457200">
              <a:lnSpc>
                <a:spcPct val="90000"/>
              </a:lnSpc>
              <a:spcBef>
                <a:spcPts val="1400"/>
              </a:spcBef>
              <a:buFont typeface="Arial" panose="020B0604020202020204" pitchFamily="34" charset="0"/>
              <a:buChar char="•"/>
            </a:pPr>
            <a:r>
              <a:rPr lang="en-GB" sz="2800" b="1" dirty="0">
                <a:solidFill>
                  <a:srgbClr val="465562"/>
                </a:solidFill>
                <a:latin typeface="Euphemia"/>
              </a:rPr>
              <a:t>One to Many</a:t>
            </a:r>
          </a:p>
        </p:txBody>
      </p:sp>
      <p:grpSp>
        <p:nvGrpSpPr>
          <p:cNvPr id="11" name="Group 10">
            <a:extLst>
              <a:ext uri="{FF2B5EF4-FFF2-40B4-BE49-F238E27FC236}">
                <a16:creationId xmlns:a16="http://schemas.microsoft.com/office/drawing/2014/main" id="{A8F36186-FC8B-4B75-B3E5-FDD2DF51D040}"/>
              </a:ext>
            </a:extLst>
          </p:cNvPr>
          <p:cNvGrpSpPr/>
          <p:nvPr/>
        </p:nvGrpSpPr>
        <p:grpSpPr>
          <a:xfrm>
            <a:off x="7743057" y="3343702"/>
            <a:ext cx="3202447" cy="2395345"/>
            <a:chOff x="3214092" y="4293096"/>
            <a:chExt cx="2737996" cy="2040861"/>
          </a:xfrm>
        </p:grpSpPr>
        <p:pic>
          <p:nvPicPr>
            <p:cNvPr id="12" name="Picture 11">
              <a:extLst>
                <a:ext uri="{FF2B5EF4-FFF2-40B4-BE49-F238E27FC236}">
                  <a16:creationId xmlns:a16="http://schemas.microsoft.com/office/drawing/2014/main" id="{C651E1F7-09EE-47A9-A247-8444F407800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14092" y="4947067"/>
              <a:ext cx="780290" cy="780290"/>
            </a:xfrm>
            <a:prstGeom prst="rect">
              <a:avLst/>
            </a:prstGeom>
          </p:spPr>
        </p:pic>
        <p:pic>
          <p:nvPicPr>
            <p:cNvPr id="13" name="Picture 12">
              <a:extLst>
                <a:ext uri="{FF2B5EF4-FFF2-40B4-BE49-F238E27FC236}">
                  <a16:creationId xmlns:a16="http://schemas.microsoft.com/office/drawing/2014/main" id="{3517B248-9322-497E-B6A6-29C0CA4DD797}"/>
                </a:ext>
              </a:extLst>
            </p:cNvPr>
            <p:cNvPicPr>
              <a:picLocks noChangeAspect="1"/>
            </p:cNvPicPr>
            <p:nvPr/>
          </p:nvPicPr>
          <p:blipFill>
            <a:blip r:embed="rId3"/>
            <a:stretch>
              <a:fillRect/>
            </a:stretch>
          </p:blipFill>
          <p:spPr>
            <a:xfrm>
              <a:off x="5236648" y="4293096"/>
              <a:ext cx="701521" cy="648072"/>
            </a:xfrm>
            <a:prstGeom prst="rect">
              <a:avLst/>
            </a:prstGeom>
          </p:spPr>
        </p:pic>
        <p:pic>
          <p:nvPicPr>
            <p:cNvPr id="14" name="Picture 13">
              <a:extLst>
                <a:ext uri="{FF2B5EF4-FFF2-40B4-BE49-F238E27FC236}">
                  <a16:creationId xmlns:a16="http://schemas.microsoft.com/office/drawing/2014/main" id="{B1590807-B7B5-4F3F-B7B8-43539B979ADE}"/>
                </a:ext>
              </a:extLst>
            </p:cNvPr>
            <p:cNvPicPr>
              <a:picLocks noChangeAspect="1"/>
            </p:cNvPicPr>
            <p:nvPr/>
          </p:nvPicPr>
          <p:blipFill>
            <a:blip r:embed="rId3"/>
            <a:stretch>
              <a:fillRect/>
            </a:stretch>
          </p:blipFill>
          <p:spPr>
            <a:xfrm>
              <a:off x="5250567" y="5013176"/>
              <a:ext cx="701521" cy="648072"/>
            </a:xfrm>
            <a:prstGeom prst="rect">
              <a:avLst/>
            </a:prstGeom>
          </p:spPr>
        </p:pic>
        <p:pic>
          <p:nvPicPr>
            <p:cNvPr id="15" name="Picture 14">
              <a:extLst>
                <a:ext uri="{FF2B5EF4-FFF2-40B4-BE49-F238E27FC236}">
                  <a16:creationId xmlns:a16="http://schemas.microsoft.com/office/drawing/2014/main" id="{715247AD-E7C7-41FB-BD80-8F144A07738E}"/>
                </a:ext>
              </a:extLst>
            </p:cNvPr>
            <p:cNvPicPr>
              <a:picLocks noChangeAspect="1"/>
            </p:cNvPicPr>
            <p:nvPr/>
          </p:nvPicPr>
          <p:blipFill>
            <a:blip r:embed="rId3"/>
            <a:stretch>
              <a:fillRect/>
            </a:stretch>
          </p:blipFill>
          <p:spPr>
            <a:xfrm>
              <a:off x="5236648" y="5685885"/>
              <a:ext cx="701521" cy="648072"/>
            </a:xfrm>
            <a:prstGeom prst="rect">
              <a:avLst/>
            </a:prstGeom>
          </p:spPr>
        </p:pic>
        <p:cxnSp>
          <p:nvCxnSpPr>
            <p:cNvPr id="16" name="Straight Arrow Connector 15">
              <a:extLst>
                <a:ext uri="{FF2B5EF4-FFF2-40B4-BE49-F238E27FC236}">
                  <a16:creationId xmlns:a16="http://schemas.microsoft.com/office/drawing/2014/main" id="{171F2DF4-22AB-42D1-BC7C-95701E2F5C22}"/>
                </a:ext>
              </a:extLst>
            </p:cNvPr>
            <p:cNvCxnSpPr>
              <a:stCxn id="12" idx="3"/>
              <a:endCxn id="13" idx="1"/>
            </p:cNvCxnSpPr>
            <p:nvPr/>
          </p:nvCxnSpPr>
          <p:spPr>
            <a:xfrm flipV="1">
              <a:off x="3994382" y="4617132"/>
              <a:ext cx="1242266" cy="720080"/>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grpSp>
      <p:cxnSp>
        <p:nvCxnSpPr>
          <p:cNvPr id="17" name="Straight Arrow Connector 16">
            <a:extLst>
              <a:ext uri="{FF2B5EF4-FFF2-40B4-BE49-F238E27FC236}">
                <a16:creationId xmlns:a16="http://schemas.microsoft.com/office/drawing/2014/main" id="{78C96AB2-DA2C-4053-96E4-6407667699FF}"/>
              </a:ext>
            </a:extLst>
          </p:cNvPr>
          <p:cNvCxnSpPr>
            <a:stCxn id="12" idx="3"/>
            <a:endCxn id="14" idx="1"/>
          </p:cNvCxnSpPr>
          <p:nvPr/>
        </p:nvCxnSpPr>
        <p:spPr>
          <a:xfrm>
            <a:off x="8655709" y="4569174"/>
            <a:ext cx="1469274" cy="0"/>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521345E-62B6-46D1-ABFB-04E7550C7193}"/>
              </a:ext>
            </a:extLst>
          </p:cNvPr>
          <p:cNvCxnSpPr>
            <a:cxnSpLocks/>
            <a:stCxn id="12" idx="3"/>
            <a:endCxn id="15" idx="1"/>
          </p:cNvCxnSpPr>
          <p:nvPr/>
        </p:nvCxnSpPr>
        <p:spPr>
          <a:xfrm>
            <a:off x="8655709" y="4569174"/>
            <a:ext cx="1452994" cy="789554"/>
          </a:xfrm>
          <a:prstGeom prst="straightConnector1">
            <a:avLst/>
          </a:prstGeom>
          <a:ln w="12700">
            <a:solidFill>
              <a:schemeClr val="accent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13830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98DC073-F9E5-4D6C-9647-F0987D4B4CA7}"/>
              </a:ext>
            </a:extLst>
          </p:cNvPr>
          <p:cNvSpPr>
            <a:spLocks noGrp="1"/>
          </p:cNvSpPr>
          <p:nvPr>
            <p:ph type="body" sz="quarter" idx="13"/>
          </p:nvPr>
        </p:nvSpPr>
        <p:spPr>
          <a:xfrm>
            <a:off x="792127" y="857465"/>
            <a:ext cx="10221616" cy="957299"/>
          </a:xfrm>
        </p:spPr>
        <p:txBody>
          <a:bodyPr/>
          <a:lstStyle/>
          <a:p>
            <a:pPr lvl="0"/>
            <a:r>
              <a:rPr lang="en-US" sz="4800" b="1" spc="-50" dirty="0">
                <a:solidFill>
                  <a:srgbClr val="FF5F00"/>
                </a:solidFill>
                <a:latin typeface="Calibri Light" panose="020F0302020204030204"/>
              </a:rPr>
              <a:t>Azure Data Factory- </a:t>
            </a:r>
            <a:r>
              <a:rPr lang="en-US" sz="4800" b="1" spc="-50" dirty="0" err="1">
                <a:solidFill>
                  <a:srgbClr val="FF5F00"/>
                </a:solidFill>
                <a:latin typeface="Calibri Light" panose="020F0302020204030204"/>
              </a:rPr>
              <a:t>DataFlow</a:t>
            </a:r>
            <a:r>
              <a:rPr lang="en-US" sz="4800" b="1" spc="-50" dirty="0">
                <a:solidFill>
                  <a:srgbClr val="FF5F00"/>
                </a:solidFill>
                <a:latin typeface="Calibri Light" panose="020F0302020204030204"/>
              </a:rPr>
              <a:t> (Preview)</a:t>
            </a:r>
            <a:endParaRPr lang="pl-PL" sz="4800" b="1" spc="-50" dirty="0">
              <a:solidFill>
                <a:srgbClr val="FF5F00"/>
              </a:solidFill>
              <a:latin typeface="Calibri Light" panose="020F0302020204030204"/>
            </a:endParaRPr>
          </a:p>
          <a:p>
            <a:endParaRPr lang="pl-PL" dirty="0"/>
          </a:p>
        </p:txBody>
      </p:sp>
      <p:pic>
        <p:nvPicPr>
          <p:cNvPr id="4" name="Picture 3">
            <a:extLst>
              <a:ext uri="{FF2B5EF4-FFF2-40B4-BE49-F238E27FC236}">
                <a16:creationId xmlns:a16="http://schemas.microsoft.com/office/drawing/2014/main" id="{C6D3A292-3E9D-4100-AD91-6D1EAA9173D9}"/>
              </a:ext>
            </a:extLst>
          </p:cNvPr>
          <p:cNvPicPr>
            <a:picLocks noChangeAspect="1"/>
          </p:cNvPicPr>
          <p:nvPr/>
        </p:nvPicPr>
        <p:blipFill>
          <a:blip r:embed="rId2"/>
          <a:stretch>
            <a:fillRect/>
          </a:stretch>
        </p:blipFill>
        <p:spPr>
          <a:xfrm>
            <a:off x="6379310" y="1926671"/>
            <a:ext cx="5356161" cy="4119014"/>
          </a:xfrm>
          <a:prstGeom prst="rect">
            <a:avLst/>
          </a:prstGeom>
        </p:spPr>
      </p:pic>
      <p:grpSp>
        <p:nvGrpSpPr>
          <p:cNvPr id="15" name="Group 14">
            <a:extLst>
              <a:ext uri="{FF2B5EF4-FFF2-40B4-BE49-F238E27FC236}">
                <a16:creationId xmlns:a16="http://schemas.microsoft.com/office/drawing/2014/main" id="{1D5A0389-8882-4CDA-A161-A12DDA6CDFBF}"/>
              </a:ext>
            </a:extLst>
          </p:cNvPr>
          <p:cNvGrpSpPr/>
          <p:nvPr/>
        </p:nvGrpSpPr>
        <p:grpSpPr>
          <a:xfrm>
            <a:off x="830942" y="1893395"/>
            <a:ext cx="4789545" cy="2473367"/>
            <a:chOff x="874275" y="2357115"/>
            <a:chExt cx="4789545" cy="2473367"/>
          </a:xfrm>
        </p:grpSpPr>
        <p:pic>
          <p:nvPicPr>
            <p:cNvPr id="8" name="Picture 7">
              <a:extLst>
                <a:ext uri="{FF2B5EF4-FFF2-40B4-BE49-F238E27FC236}">
                  <a16:creationId xmlns:a16="http://schemas.microsoft.com/office/drawing/2014/main" id="{586ADC38-2B90-48E5-9BA8-263A80FADBA8}"/>
                </a:ext>
              </a:extLst>
            </p:cNvPr>
            <p:cNvPicPr>
              <a:picLocks noChangeAspect="1"/>
            </p:cNvPicPr>
            <p:nvPr/>
          </p:nvPicPr>
          <p:blipFill>
            <a:blip r:embed="rId3"/>
            <a:stretch>
              <a:fillRect/>
            </a:stretch>
          </p:blipFill>
          <p:spPr>
            <a:xfrm>
              <a:off x="3665169" y="2357115"/>
              <a:ext cx="1998651" cy="2001243"/>
            </a:xfrm>
            <a:prstGeom prst="rect">
              <a:avLst/>
            </a:prstGeom>
          </p:spPr>
        </p:pic>
        <p:pic>
          <p:nvPicPr>
            <p:cNvPr id="9" name="Picture 8">
              <a:extLst>
                <a:ext uri="{FF2B5EF4-FFF2-40B4-BE49-F238E27FC236}">
                  <a16:creationId xmlns:a16="http://schemas.microsoft.com/office/drawing/2014/main" id="{E923E1ED-C8B8-4C47-A99E-B08C80D42EE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98111" y="2390391"/>
              <a:ext cx="1740641" cy="1740641"/>
            </a:xfrm>
            <a:prstGeom prst="rect">
              <a:avLst/>
            </a:prstGeom>
          </p:spPr>
        </p:pic>
        <p:sp>
          <p:nvSpPr>
            <p:cNvPr id="11" name="TextBox 10">
              <a:extLst>
                <a:ext uri="{FF2B5EF4-FFF2-40B4-BE49-F238E27FC236}">
                  <a16:creationId xmlns:a16="http://schemas.microsoft.com/office/drawing/2014/main" id="{A7205700-03C3-4553-96A1-458C9646391B}"/>
                </a:ext>
              </a:extLst>
            </p:cNvPr>
            <p:cNvSpPr txBox="1"/>
            <p:nvPr/>
          </p:nvSpPr>
          <p:spPr>
            <a:xfrm>
              <a:off x="2938753" y="2803738"/>
              <a:ext cx="606256" cy="1107996"/>
            </a:xfrm>
            <a:prstGeom prst="rect">
              <a:avLst/>
            </a:prstGeom>
            <a:noFill/>
          </p:spPr>
          <p:txBody>
            <a:bodyPr wrap="none" rtlCol="0">
              <a:spAutoFit/>
            </a:bodyPr>
            <a:lstStyle/>
            <a:p>
              <a:r>
                <a:rPr lang="en-GB" sz="6600" b="1" dirty="0">
                  <a:solidFill>
                    <a:schemeClr val="tx1">
                      <a:lumMod val="65000"/>
                      <a:lumOff val="35000"/>
                    </a:schemeClr>
                  </a:solidFill>
                </a:rPr>
                <a:t>+</a:t>
              </a:r>
              <a:endParaRPr lang="pl-PL" sz="6600" b="1" dirty="0">
                <a:solidFill>
                  <a:schemeClr val="tx1">
                    <a:lumMod val="65000"/>
                    <a:lumOff val="35000"/>
                  </a:schemeClr>
                </a:solidFill>
              </a:endParaRPr>
            </a:p>
          </p:txBody>
        </p:sp>
        <p:sp>
          <p:nvSpPr>
            <p:cNvPr id="12" name="TextBox 11">
              <a:extLst>
                <a:ext uri="{FF2B5EF4-FFF2-40B4-BE49-F238E27FC236}">
                  <a16:creationId xmlns:a16="http://schemas.microsoft.com/office/drawing/2014/main" id="{63DD4190-C47E-47A8-BF7D-D946752CBF95}"/>
                </a:ext>
              </a:extLst>
            </p:cNvPr>
            <p:cNvSpPr txBox="1"/>
            <p:nvPr/>
          </p:nvSpPr>
          <p:spPr>
            <a:xfrm>
              <a:off x="3469270" y="4516550"/>
              <a:ext cx="2147528" cy="313932"/>
            </a:xfrm>
            <a:prstGeom prst="rect">
              <a:avLst/>
            </a:prstGeom>
            <a:noFill/>
          </p:spPr>
          <p:txBody>
            <a:bodyPr wrap="square" rtlCol="0">
              <a:spAutoFit/>
            </a:bodyPr>
            <a:lstStyle/>
            <a:p>
              <a:pPr algn="ctr">
                <a:lnSpc>
                  <a:spcPct val="90000"/>
                </a:lnSpc>
              </a:pPr>
              <a:r>
                <a:rPr lang="pl-PL" sz="1600" b="1" dirty="0">
                  <a:solidFill>
                    <a:schemeClr val="tx1">
                      <a:lumMod val="65000"/>
                      <a:lumOff val="35000"/>
                    </a:schemeClr>
                  </a:solidFill>
                </a:rPr>
                <a:t>Azure</a:t>
              </a:r>
              <a:r>
                <a:rPr lang="en-GB" sz="1600" b="1" dirty="0">
                  <a:solidFill>
                    <a:schemeClr val="tx1">
                      <a:lumMod val="65000"/>
                      <a:lumOff val="35000"/>
                    </a:schemeClr>
                  </a:solidFill>
                </a:rPr>
                <a:t> Databricks</a:t>
              </a:r>
            </a:p>
          </p:txBody>
        </p:sp>
        <p:sp>
          <p:nvSpPr>
            <p:cNvPr id="13" name="TextBox 12">
              <a:extLst>
                <a:ext uri="{FF2B5EF4-FFF2-40B4-BE49-F238E27FC236}">
                  <a16:creationId xmlns:a16="http://schemas.microsoft.com/office/drawing/2014/main" id="{8609B583-6466-4E4E-B311-65999C102C1C}"/>
                </a:ext>
              </a:extLst>
            </p:cNvPr>
            <p:cNvSpPr txBox="1"/>
            <p:nvPr/>
          </p:nvSpPr>
          <p:spPr>
            <a:xfrm>
              <a:off x="874275" y="4508884"/>
              <a:ext cx="2147528" cy="313932"/>
            </a:xfrm>
            <a:prstGeom prst="rect">
              <a:avLst/>
            </a:prstGeom>
            <a:noFill/>
          </p:spPr>
          <p:txBody>
            <a:bodyPr wrap="square" rtlCol="0">
              <a:spAutoFit/>
            </a:bodyPr>
            <a:lstStyle/>
            <a:p>
              <a:pPr algn="ctr">
                <a:lnSpc>
                  <a:spcPct val="90000"/>
                </a:lnSpc>
              </a:pPr>
              <a:r>
                <a:rPr lang="pl-PL" sz="1600" b="1" dirty="0">
                  <a:solidFill>
                    <a:schemeClr val="tx1">
                      <a:lumMod val="65000"/>
                      <a:lumOff val="35000"/>
                    </a:schemeClr>
                  </a:solidFill>
                </a:rPr>
                <a:t>Azure</a:t>
              </a:r>
              <a:r>
                <a:rPr lang="en-GB" sz="1600" b="1" dirty="0">
                  <a:solidFill>
                    <a:schemeClr val="tx1">
                      <a:lumMod val="65000"/>
                      <a:lumOff val="35000"/>
                    </a:schemeClr>
                  </a:solidFill>
                </a:rPr>
                <a:t> Data Factory</a:t>
              </a:r>
            </a:p>
          </p:txBody>
        </p:sp>
      </p:grpSp>
      <p:pic>
        <p:nvPicPr>
          <p:cNvPr id="14" name="Picture 13">
            <a:extLst>
              <a:ext uri="{FF2B5EF4-FFF2-40B4-BE49-F238E27FC236}">
                <a16:creationId xmlns:a16="http://schemas.microsoft.com/office/drawing/2014/main" id="{97953C58-7A78-4C19-9259-E52F48CA52E1}"/>
              </a:ext>
            </a:extLst>
          </p:cNvPr>
          <p:cNvPicPr>
            <a:picLocks noChangeAspect="1"/>
          </p:cNvPicPr>
          <p:nvPr/>
        </p:nvPicPr>
        <p:blipFill>
          <a:blip r:embed="rId5"/>
          <a:stretch>
            <a:fillRect/>
          </a:stretch>
        </p:blipFill>
        <p:spPr>
          <a:xfrm>
            <a:off x="1053518" y="4778301"/>
            <a:ext cx="2190750" cy="1800225"/>
          </a:xfrm>
          <a:prstGeom prst="rect">
            <a:avLst/>
          </a:prstGeom>
        </p:spPr>
      </p:pic>
      <p:pic>
        <p:nvPicPr>
          <p:cNvPr id="16" name="Picture 15">
            <a:extLst>
              <a:ext uri="{FF2B5EF4-FFF2-40B4-BE49-F238E27FC236}">
                <a16:creationId xmlns:a16="http://schemas.microsoft.com/office/drawing/2014/main" id="{59500A07-C56D-4F8A-8725-E5E170D97632}"/>
              </a:ext>
            </a:extLst>
          </p:cNvPr>
          <p:cNvPicPr>
            <a:picLocks noChangeAspect="1"/>
          </p:cNvPicPr>
          <p:nvPr/>
        </p:nvPicPr>
        <p:blipFill>
          <a:blip r:embed="rId6"/>
          <a:stretch>
            <a:fillRect/>
          </a:stretch>
        </p:blipFill>
        <p:spPr>
          <a:xfrm>
            <a:off x="3895698" y="4778301"/>
            <a:ext cx="2008467" cy="1649229"/>
          </a:xfrm>
          <a:prstGeom prst="rect">
            <a:avLst/>
          </a:prstGeom>
        </p:spPr>
      </p:pic>
    </p:spTree>
    <p:extLst>
      <p:ext uri="{BB962C8B-B14F-4D97-AF65-F5344CB8AC3E}">
        <p14:creationId xmlns:p14="http://schemas.microsoft.com/office/powerpoint/2010/main" val="752212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5051DE-EB50-4B46-BD4A-A68D071E5B80}"/>
              </a:ext>
            </a:extLst>
          </p:cNvPr>
          <p:cNvSpPr>
            <a:spLocks noGrp="1"/>
          </p:cNvSpPr>
          <p:nvPr>
            <p:ph type="body" sz="quarter" idx="13"/>
          </p:nvPr>
        </p:nvSpPr>
        <p:spPr>
          <a:xfrm>
            <a:off x="792127" y="857465"/>
            <a:ext cx="11258846" cy="957299"/>
          </a:xfrm>
        </p:spPr>
        <p:txBody>
          <a:bodyPr/>
          <a:lstStyle/>
          <a:p>
            <a:r>
              <a:rPr lang="en-US" sz="4800" b="1" spc="-50" dirty="0">
                <a:solidFill>
                  <a:srgbClr val="FF5F00"/>
                </a:solidFill>
                <a:latin typeface="Calibri Light" panose="020F0302020204030204"/>
              </a:rPr>
              <a:t>Pipeline execution and triggers </a:t>
            </a:r>
            <a:br>
              <a:rPr lang="en-US" sz="4800" b="1" spc="-50" dirty="0">
                <a:solidFill>
                  <a:srgbClr val="FF5F00"/>
                </a:solidFill>
                <a:latin typeface="Calibri Light" panose="020F0302020204030204"/>
              </a:rPr>
            </a:br>
            <a:r>
              <a:rPr lang="en-US" sz="4800" b="1" spc="-50" dirty="0">
                <a:solidFill>
                  <a:srgbClr val="FF5F00"/>
                </a:solidFill>
                <a:latin typeface="Calibri Light" panose="020F0302020204030204"/>
              </a:rPr>
              <a:t>in Azure Data Factory</a:t>
            </a:r>
            <a:endParaRPr lang="pl-PL" sz="4800" b="1" spc="-50" dirty="0">
              <a:solidFill>
                <a:srgbClr val="FF5F00"/>
              </a:solidFill>
              <a:latin typeface="Calibri Light" panose="020F0302020204030204"/>
            </a:endParaRPr>
          </a:p>
        </p:txBody>
      </p:sp>
      <p:sp>
        <p:nvSpPr>
          <p:cNvPr id="4" name="Content Placeholder 2">
            <a:extLst>
              <a:ext uri="{FF2B5EF4-FFF2-40B4-BE49-F238E27FC236}">
                <a16:creationId xmlns:a16="http://schemas.microsoft.com/office/drawing/2014/main" id="{072640CE-0247-4324-8292-E564C4B07275}"/>
              </a:ext>
            </a:extLst>
          </p:cNvPr>
          <p:cNvSpPr txBox="1">
            <a:spLocks/>
          </p:cNvSpPr>
          <p:nvPr/>
        </p:nvSpPr>
        <p:spPr>
          <a:xfrm>
            <a:off x="1252243" y="2757237"/>
            <a:ext cx="5509088" cy="3243298"/>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Manual execution (on-demand)</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The REST API</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0" i="0" u="none" strike="noStrike" kern="1200" cap="none" spc="0" normalizeH="0" baseline="0" noProof="0" dirty="0">
                <a:ln>
                  <a:noFill/>
                </a:ln>
                <a:solidFill>
                  <a:srgbClr val="465562"/>
                </a:solidFill>
                <a:effectLst/>
                <a:uLnTx/>
                <a:uFillTx/>
                <a:latin typeface="Euphemia"/>
                <a:ea typeface="+mn-ea"/>
                <a:cs typeface="+mn-cs"/>
              </a:rPr>
              <a:t>The .NET SDK</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pl-PL" sz="2800" b="1" i="0" u="none" strike="noStrike" kern="1200" cap="none" spc="0" normalizeH="0" baseline="0" noProof="0" dirty="0">
                <a:ln>
                  <a:noFill/>
                </a:ln>
                <a:solidFill>
                  <a:srgbClr val="FF5F00"/>
                </a:solidFill>
                <a:effectLst/>
                <a:uLnTx/>
                <a:uFillTx/>
                <a:latin typeface="Euphemia"/>
                <a:ea typeface="+mn-ea"/>
                <a:cs typeface="+mn-cs"/>
              </a:rPr>
              <a:t>Trigger execution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65562"/>
                </a:solidFill>
                <a:effectLst/>
                <a:uLnTx/>
                <a:uFillTx/>
                <a:latin typeface="Euphemia"/>
                <a:ea typeface="+mn-ea"/>
                <a:cs typeface="+mn-cs"/>
              </a:rPr>
              <a:t>Schedule trigger	</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65562"/>
                </a:solidFill>
                <a:effectLst/>
                <a:uLnTx/>
                <a:uFillTx/>
                <a:latin typeface="Euphemia"/>
                <a:ea typeface="+mn-ea"/>
                <a:cs typeface="+mn-cs"/>
              </a:rPr>
              <a:t>Tumbling window trigger</a:t>
            </a:r>
            <a:endParaRPr kumimoji="0" lang="pl-PL" sz="2400" b="0" i="0" u="none" strike="noStrike" kern="1200" cap="none" spc="0" normalizeH="0" baseline="0" noProof="0" dirty="0">
              <a:ln>
                <a:noFill/>
              </a:ln>
              <a:solidFill>
                <a:srgbClr val="465562"/>
              </a:solidFill>
              <a:effectLst/>
              <a:uLnTx/>
              <a:uFillTx/>
              <a:latin typeface="Euphemia"/>
              <a:ea typeface="+mn-ea"/>
              <a:cs typeface="+mn-cs"/>
            </a:endParaRPr>
          </a:p>
        </p:txBody>
      </p:sp>
      <p:pic>
        <p:nvPicPr>
          <p:cNvPr id="5" name="Picture 2" descr="23c3d762-fd0c-46f3-9ba5-8071a684784a.png (396Ã610)">
            <a:extLst>
              <a:ext uri="{FF2B5EF4-FFF2-40B4-BE49-F238E27FC236}">
                <a16:creationId xmlns:a16="http://schemas.microsoft.com/office/drawing/2014/main" id="{81BC08A5-0D00-4CCE-9A7F-5135760A77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0563" y="2129882"/>
            <a:ext cx="2809194" cy="43272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2518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8AD964B7-5E61-41CC-804C-CE9142A13048}"/>
              </a:ext>
            </a:extLst>
          </p:cNvPr>
          <p:cNvSpPr>
            <a:spLocks noGrp="1"/>
          </p:cNvSpPr>
          <p:nvPr>
            <p:ph type="body" sz="quarter" idx="13"/>
          </p:nvPr>
        </p:nvSpPr>
        <p:spPr/>
        <p:txBody>
          <a:bodyPr/>
          <a:lstStyle/>
          <a:p>
            <a:r>
              <a:rPr lang="pl-PL" dirty="0" err="1"/>
              <a:t>VVVVs</a:t>
            </a:r>
            <a:endParaRPr lang="en-US" dirty="0"/>
          </a:p>
        </p:txBody>
      </p:sp>
      <p:pic>
        <p:nvPicPr>
          <p:cNvPr id="3" name="Picture 2" descr="Znalezione obrazy dla zapytania big data">
            <a:extLst>
              <a:ext uri="{FF2B5EF4-FFF2-40B4-BE49-F238E27FC236}">
                <a16:creationId xmlns:a16="http://schemas.microsoft.com/office/drawing/2014/main" id="{EDB7E2FB-4FC6-4D84-AB6D-13074BCF0E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0494" y="1808647"/>
            <a:ext cx="7740393" cy="4755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2904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5C6BAC-AB65-4470-82DF-6C4FE3FC60B4}"/>
              </a:ext>
            </a:extLst>
          </p:cNvPr>
          <p:cNvSpPr>
            <a:spLocks noGrp="1"/>
          </p:cNvSpPr>
          <p:nvPr>
            <p:ph type="body" sz="quarter" idx="13"/>
          </p:nvPr>
        </p:nvSpPr>
        <p:spPr>
          <a:xfrm>
            <a:off x="792127" y="857465"/>
            <a:ext cx="7142833" cy="686855"/>
          </a:xfrm>
        </p:spPr>
        <p:txBody>
          <a:bodyPr/>
          <a:lstStyle/>
          <a:p>
            <a:r>
              <a:rPr lang="en-GB" sz="4600" b="1" dirty="0">
                <a:solidFill>
                  <a:srgbClr val="FF5F00"/>
                </a:solidFill>
              </a:rPr>
              <a:t>163 Zetta bytes </a:t>
            </a:r>
            <a:r>
              <a:rPr lang="en-GB" sz="4600" b="1" dirty="0">
                <a:solidFill>
                  <a:schemeClr val="tx1">
                    <a:lumMod val="65000"/>
                    <a:lumOff val="35000"/>
                  </a:schemeClr>
                </a:solidFill>
              </a:rPr>
              <a:t>by 2025</a:t>
            </a:r>
            <a:endParaRPr lang="pl-PL" sz="4600" dirty="0"/>
          </a:p>
        </p:txBody>
      </p:sp>
      <p:sp>
        <p:nvSpPr>
          <p:cNvPr id="3" name="Content Placeholder 2">
            <a:extLst>
              <a:ext uri="{FF2B5EF4-FFF2-40B4-BE49-F238E27FC236}">
                <a16:creationId xmlns:a16="http://schemas.microsoft.com/office/drawing/2014/main" id="{33046209-4831-451C-9CF1-2A894A4BCEAE}"/>
              </a:ext>
            </a:extLst>
          </p:cNvPr>
          <p:cNvSpPr txBox="1">
            <a:spLocks/>
          </p:cNvSpPr>
          <p:nvPr/>
        </p:nvSpPr>
        <p:spPr>
          <a:xfrm>
            <a:off x="1605280" y="1866053"/>
            <a:ext cx="10058400" cy="43351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600" b="1" dirty="0">
                <a:solidFill>
                  <a:srgbClr val="FF5F00"/>
                </a:solidFill>
              </a:rPr>
              <a:t>163 Zetta bytes =</a:t>
            </a:r>
          </a:p>
          <a:p>
            <a:pPr marL="0" indent="0">
              <a:buNone/>
            </a:pPr>
            <a:r>
              <a:rPr lang="en-GB" b="1" dirty="0">
                <a:solidFill>
                  <a:schemeClr val="tx1">
                    <a:lumMod val="65000"/>
                    <a:lumOff val="35000"/>
                  </a:schemeClr>
                </a:solidFill>
              </a:rPr>
              <a:t>	 163</a:t>
            </a:r>
            <a:r>
              <a:rPr lang="pl-PL" b="1" dirty="0">
                <a:solidFill>
                  <a:schemeClr val="tx1">
                    <a:lumMod val="65000"/>
                    <a:lumOff val="35000"/>
                  </a:schemeClr>
                </a:solidFill>
              </a:rPr>
              <a:t> 000 000 000 000 000 000 000</a:t>
            </a:r>
            <a:r>
              <a:rPr lang="en-GB" b="1" dirty="0">
                <a:solidFill>
                  <a:schemeClr val="tx1">
                    <a:lumMod val="65000"/>
                    <a:lumOff val="35000"/>
                  </a:schemeClr>
                </a:solidFill>
              </a:rPr>
              <a:t> bytes</a:t>
            </a:r>
          </a:p>
          <a:p>
            <a:pPr marL="0" indent="0">
              <a:buNone/>
            </a:pPr>
            <a:r>
              <a:rPr lang="en-GB" b="1" dirty="0">
                <a:solidFill>
                  <a:schemeClr val="tx1">
                    <a:lumMod val="65000"/>
                    <a:lumOff val="35000"/>
                  </a:schemeClr>
                </a:solidFill>
              </a:rPr>
              <a:t>	 163 *2</a:t>
            </a:r>
            <a:r>
              <a:rPr lang="en-GB" b="1" baseline="30000" dirty="0">
                <a:solidFill>
                  <a:schemeClr val="tx1">
                    <a:lumMod val="65000"/>
                    <a:lumOff val="35000"/>
                  </a:schemeClr>
                </a:solidFill>
              </a:rPr>
              <a:t>70 </a:t>
            </a:r>
            <a:r>
              <a:rPr lang="en-GB" b="1" dirty="0">
                <a:solidFill>
                  <a:schemeClr val="tx1">
                    <a:lumMod val="65000"/>
                    <a:lumOff val="35000"/>
                  </a:schemeClr>
                </a:solidFill>
              </a:rPr>
              <a:t>bytes</a:t>
            </a:r>
            <a:r>
              <a:rPr lang="en-GB" b="1" baseline="30000" dirty="0"/>
              <a:t>  	</a:t>
            </a:r>
            <a:r>
              <a:rPr lang="en-GB" b="1" dirty="0">
                <a:solidFill>
                  <a:schemeClr val="tx1">
                    <a:lumMod val="65000"/>
                    <a:lumOff val="35000"/>
                  </a:schemeClr>
                </a:solidFill>
              </a:rPr>
              <a:t>163 *</a:t>
            </a:r>
            <a:r>
              <a:rPr lang="en-GB" dirty="0"/>
              <a:t> </a:t>
            </a:r>
            <a:r>
              <a:rPr lang="en-GB" b="1" dirty="0">
                <a:solidFill>
                  <a:schemeClr val="tx1">
                    <a:lumMod val="65000"/>
                    <a:lumOff val="35000"/>
                  </a:schemeClr>
                </a:solidFill>
              </a:rPr>
              <a:t>1024</a:t>
            </a:r>
            <a:r>
              <a:rPr lang="en-GB" b="1" baseline="30000" dirty="0">
                <a:solidFill>
                  <a:schemeClr val="tx1">
                    <a:lumMod val="65000"/>
                    <a:lumOff val="35000"/>
                  </a:schemeClr>
                </a:solidFill>
              </a:rPr>
              <a:t>7 </a:t>
            </a:r>
            <a:r>
              <a:rPr lang="en-GB" b="1" dirty="0">
                <a:solidFill>
                  <a:schemeClr val="tx1">
                    <a:lumMod val="65000"/>
                    <a:lumOff val="35000"/>
                  </a:schemeClr>
                </a:solidFill>
              </a:rPr>
              <a:t>bytes</a:t>
            </a:r>
            <a:r>
              <a:rPr lang="en-GB" sz="3600" b="1" baseline="30000" dirty="0"/>
              <a:t> </a:t>
            </a:r>
          </a:p>
          <a:p>
            <a:pPr marL="0" indent="0">
              <a:buNone/>
            </a:pPr>
            <a:r>
              <a:rPr lang="en-GB" b="1" dirty="0">
                <a:solidFill>
                  <a:schemeClr val="tx1">
                    <a:lumMod val="65000"/>
                    <a:lumOff val="35000"/>
                  </a:schemeClr>
                </a:solidFill>
              </a:rPr>
              <a:t> 	 If 1 bytes =  One grain of rice </a:t>
            </a:r>
          </a:p>
          <a:p>
            <a:pPr marL="0" indent="0">
              <a:buNone/>
            </a:pPr>
            <a:r>
              <a:rPr lang="en-GB" sz="2600" b="1" dirty="0">
                <a:solidFill>
                  <a:schemeClr val="tx1">
                    <a:lumMod val="65000"/>
                    <a:lumOff val="35000"/>
                  </a:schemeClr>
                </a:solidFill>
              </a:rPr>
              <a:t>		then </a:t>
            </a:r>
            <a:r>
              <a:rPr lang="en-GB" sz="2600" b="1" dirty="0">
                <a:solidFill>
                  <a:srgbClr val="D97B20"/>
                </a:solidFill>
              </a:rPr>
              <a:t> </a:t>
            </a:r>
            <a:r>
              <a:rPr lang="en-GB" sz="2600" b="1" dirty="0">
                <a:solidFill>
                  <a:srgbClr val="FF5F00"/>
                </a:solidFill>
              </a:rPr>
              <a:t>Zetta byte </a:t>
            </a:r>
            <a:r>
              <a:rPr lang="en-GB" sz="2600" b="1" dirty="0">
                <a:solidFill>
                  <a:schemeClr val="tx1">
                    <a:lumMod val="65000"/>
                    <a:lumOff val="35000"/>
                  </a:schemeClr>
                </a:solidFill>
              </a:rPr>
              <a:t>=  Fills the Pacific Ocean</a:t>
            </a:r>
          </a:p>
          <a:p>
            <a:pPr marL="0" indent="0">
              <a:buNone/>
            </a:pPr>
            <a:r>
              <a:rPr lang="en-GB" dirty="0"/>
              <a:t>	 </a:t>
            </a:r>
            <a:r>
              <a:rPr lang="en-GB" b="1" dirty="0">
                <a:solidFill>
                  <a:schemeClr val="tx1">
                    <a:lumMod val="65000"/>
                    <a:lumOff val="35000"/>
                  </a:schemeClr>
                </a:solidFill>
              </a:rPr>
              <a:t>Watching the Netflix </a:t>
            </a:r>
            <a:r>
              <a:rPr lang="en-GB" b="1" dirty="0" err="1">
                <a:solidFill>
                  <a:schemeClr val="tx1">
                    <a:lumMod val="65000"/>
                    <a:lumOff val="35000"/>
                  </a:schemeClr>
                </a:solidFill>
              </a:rPr>
              <a:t>catalog</a:t>
            </a:r>
            <a:r>
              <a:rPr lang="en-GB" b="1" dirty="0">
                <a:solidFill>
                  <a:schemeClr val="tx1">
                    <a:lumMod val="65000"/>
                    <a:lumOff val="35000"/>
                  </a:schemeClr>
                </a:solidFill>
              </a:rPr>
              <a:t> </a:t>
            </a:r>
          </a:p>
          <a:p>
            <a:pPr marL="0" indent="0">
              <a:buNone/>
            </a:pPr>
            <a:r>
              <a:rPr lang="en-GB" b="1" dirty="0">
                <a:solidFill>
                  <a:schemeClr val="tx1">
                    <a:lumMod val="65000"/>
                    <a:lumOff val="35000"/>
                  </a:schemeClr>
                </a:solidFill>
              </a:rPr>
              <a:t>		</a:t>
            </a:r>
            <a:r>
              <a:rPr lang="en-GB" b="1" dirty="0">
                <a:solidFill>
                  <a:srgbClr val="FF5F00"/>
                </a:solidFill>
              </a:rPr>
              <a:t>489 million times </a:t>
            </a:r>
            <a:endParaRPr lang="pl-PL" b="1" dirty="0">
              <a:solidFill>
                <a:srgbClr val="FF5F00"/>
              </a:solidFill>
            </a:endParaRPr>
          </a:p>
          <a:p>
            <a:endParaRPr lang="pl-PL" sz="3600" dirty="0"/>
          </a:p>
        </p:txBody>
      </p:sp>
    </p:spTree>
    <p:extLst>
      <p:ext uri="{BB962C8B-B14F-4D97-AF65-F5344CB8AC3E}">
        <p14:creationId xmlns:p14="http://schemas.microsoft.com/office/powerpoint/2010/main" val="4131492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1000"/>
                                        <p:tgtEl>
                                          <p:spTgt spid="3">
                                            <p:txEl>
                                              <p:pRg st="6" end="6"/>
                                            </p:txEl>
                                          </p:spTgt>
                                        </p:tgtEl>
                                      </p:cBhvr>
                                    </p:animEffect>
                                    <p:anim calcmode="lin" valueType="num">
                                      <p:cBhvr>
                                        <p:cTn id="4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721842D-84A0-4D42-B3BE-DC46DB856762}"/>
              </a:ext>
            </a:extLst>
          </p:cNvPr>
          <p:cNvSpPr>
            <a:spLocks noGrp="1"/>
          </p:cNvSpPr>
          <p:nvPr>
            <p:ph type="body" sz="quarter" idx="13"/>
          </p:nvPr>
        </p:nvSpPr>
        <p:spPr/>
        <p:txBody>
          <a:bodyPr/>
          <a:lstStyle/>
          <a:p>
            <a:r>
              <a:rPr lang="pl-PL" sz="4800" b="1" spc="-50" dirty="0">
                <a:solidFill>
                  <a:srgbClr val="FF5F00"/>
                </a:solidFill>
                <a:latin typeface="Calibri Light" panose="020F0302020204030204"/>
                <a:ea typeface="+mj-ea"/>
                <a:cs typeface="+mj-cs"/>
              </a:rPr>
              <a:t>3Vs of Big Data</a:t>
            </a:r>
          </a:p>
        </p:txBody>
      </p:sp>
      <p:sp>
        <p:nvSpPr>
          <p:cNvPr id="4" name="Content Placeholder 5">
            <a:extLst>
              <a:ext uri="{FF2B5EF4-FFF2-40B4-BE49-F238E27FC236}">
                <a16:creationId xmlns:a16="http://schemas.microsoft.com/office/drawing/2014/main" id="{7E2A0D11-541E-4E6D-B484-4A34E91F6F7B}"/>
              </a:ext>
            </a:extLst>
          </p:cNvPr>
          <p:cNvSpPr txBox="1">
            <a:spLocks/>
          </p:cNvSpPr>
          <p:nvPr/>
        </p:nvSpPr>
        <p:spPr>
          <a:xfrm>
            <a:off x="1193828" y="1696988"/>
            <a:ext cx="4778764" cy="3679304"/>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kumimoji="0" lang="en-GB" b="0" i="0" u="none" strike="noStrike" kern="1200" cap="none" spc="0" normalizeH="0" baseline="0" noProof="0" dirty="0">
                <a:ln>
                  <a:noFill/>
                </a:ln>
                <a:solidFill>
                  <a:srgbClr val="FF5F00"/>
                </a:solidFill>
                <a:effectLst/>
                <a:uLnTx/>
                <a:uFillTx/>
                <a:latin typeface="Euphemia"/>
                <a:ea typeface="+mn-ea"/>
                <a:cs typeface="+mn-cs"/>
              </a:rPr>
              <a:t>Data Volume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One grain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Kilobyte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Cup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Megabyte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8 bags of rice</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Gigabyte</a:t>
            </a:r>
            <a:r>
              <a:rPr kumimoji="0" lang="en-GB" sz="2000" b="1" i="0" u="none" strike="noStrike" kern="1200" cap="none" spc="0" normalizeH="0" baseline="0" noProof="0" dirty="0">
                <a:ln>
                  <a:noFill/>
                </a:ln>
                <a:solidFill>
                  <a:srgbClr val="465562"/>
                </a:solidFill>
                <a:effectLst/>
                <a:uLnTx/>
                <a:uFillTx/>
                <a:latin typeface="Euphemia"/>
                <a:ea typeface="+mn-ea"/>
                <a:cs typeface="+mn-cs"/>
              </a:rPr>
              <a:t>	</a:t>
            </a:r>
            <a:r>
              <a:rPr kumimoji="0" lang="en-GB" sz="2000" b="0" i="0" u="none" strike="noStrike" kern="1200" cap="none" spc="0" normalizeH="0" baseline="0" noProof="0" dirty="0">
                <a:ln>
                  <a:noFill/>
                </a:ln>
                <a:solidFill>
                  <a:srgbClr val="465562"/>
                </a:solidFill>
                <a:effectLst/>
                <a:uLnTx/>
                <a:uFillTx/>
                <a:latin typeface="Euphemia"/>
                <a:ea typeface="+mn-ea"/>
                <a:cs typeface="+mn-cs"/>
              </a:rPr>
              <a:t>3 semi trucks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Terabyte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2 container ships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FF5F00"/>
                </a:solidFill>
                <a:effectLst/>
                <a:uLnTx/>
                <a:uFillTx/>
                <a:latin typeface="Euphemia"/>
                <a:ea typeface="+mn-ea"/>
                <a:cs typeface="+mn-cs"/>
              </a:rPr>
              <a:t>Petabyte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Blankets Manhattan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Exabyte</a:t>
            </a:r>
            <a:r>
              <a:rPr kumimoji="0" lang="en-GB" sz="2000" b="0" i="0" u="none" strike="noStrike" kern="1200" cap="none" spc="0" normalizeH="0" baseline="0" noProof="0" dirty="0">
                <a:ln>
                  <a:noFill/>
                </a:ln>
                <a:solidFill>
                  <a:srgbClr val="465562"/>
                </a:solidFill>
                <a:effectLst/>
                <a:uLnTx/>
                <a:uFillTx/>
                <a:latin typeface="Euphemia"/>
                <a:ea typeface="+mn-ea"/>
                <a:cs typeface="+mn-cs"/>
              </a:rPr>
              <a:t>	Blankets west coast states</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Zettabyte	</a:t>
            </a:r>
            <a:r>
              <a:rPr kumimoji="0" lang="en-GB" sz="2000" b="0" i="0" u="none" strike="noStrike" kern="1200" cap="none" spc="0" normalizeH="0" baseline="0" noProof="0" dirty="0">
                <a:ln>
                  <a:noFill/>
                </a:ln>
                <a:solidFill>
                  <a:srgbClr val="465562"/>
                </a:solidFill>
                <a:effectLst/>
                <a:uLnTx/>
                <a:uFillTx/>
                <a:latin typeface="Euphemia"/>
                <a:ea typeface="+mn-ea"/>
                <a:cs typeface="+mn-cs"/>
              </a:rPr>
              <a:t>Fills the Pacific Ocean</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465562"/>
                </a:solidFill>
                <a:effectLst/>
                <a:uLnTx/>
                <a:uFillTx/>
                <a:latin typeface="Euphemia"/>
                <a:ea typeface="+mn-ea"/>
                <a:cs typeface="+mn-cs"/>
              </a:rPr>
              <a:t>Yottabyte	As earth-sized rice ball</a:t>
            </a:r>
            <a:endParaRPr kumimoji="0" lang="pl-PL" sz="2000"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3200" b="0" i="0" u="none" strike="noStrike" kern="1200" cap="none" spc="0" normalizeH="0" baseline="0" noProof="0" dirty="0">
              <a:ln>
                <a:noFill/>
              </a:ln>
              <a:solidFill>
                <a:srgbClr val="E8A565">
                  <a:lumMod val="75000"/>
                </a:srgbClr>
              </a:solidFill>
              <a:effectLst/>
              <a:uLnTx/>
              <a:uFillTx/>
              <a:latin typeface="Euphemia"/>
              <a:ea typeface="+mn-ea"/>
              <a:cs typeface="+mn-cs"/>
            </a:endParaRPr>
          </a:p>
        </p:txBody>
      </p:sp>
      <p:sp>
        <p:nvSpPr>
          <p:cNvPr id="5" name="Content Placeholder 6">
            <a:extLst>
              <a:ext uri="{FF2B5EF4-FFF2-40B4-BE49-F238E27FC236}">
                <a16:creationId xmlns:a16="http://schemas.microsoft.com/office/drawing/2014/main" id="{51953EEC-0ECF-48B6-9627-870A1501D17C}"/>
              </a:ext>
            </a:extLst>
          </p:cNvPr>
          <p:cNvSpPr txBox="1">
            <a:spLocks/>
          </p:cNvSpPr>
          <p:nvPr/>
        </p:nvSpPr>
        <p:spPr>
          <a:xfrm>
            <a:off x="6895369" y="1814764"/>
            <a:ext cx="4368847" cy="1900808"/>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kumimoji="0" lang="en-GB" b="0" i="0" u="none" strike="noStrike" kern="1200" cap="none" spc="0" normalizeH="0" baseline="0" noProof="0" dirty="0">
                <a:ln>
                  <a:noFill/>
                </a:ln>
                <a:solidFill>
                  <a:srgbClr val="FF5F00"/>
                </a:solidFill>
                <a:effectLst/>
                <a:uLnTx/>
                <a:uFillTx/>
                <a:latin typeface="Euphemia"/>
                <a:ea typeface="+mn-ea"/>
                <a:cs typeface="+mn-cs"/>
              </a:rPr>
              <a:t>Data Variety</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Unstructured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Semi-structured</a:t>
            </a:r>
          </a:p>
          <a:p>
            <a:pPr marR="0" lvl="1"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465562"/>
                </a:solidFill>
                <a:effectLst/>
                <a:uLnTx/>
                <a:uFillTx/>
                <a:latin typeface="Euphemia"/>
                <a:ea typeface="+mn-ea"/>
                <a:cs typeface="+mn-cs"/>
              </a:rPr>
              <a:t>All the above</a:t>
            </a:r>
          </a:p>
        </p:txBody>
      </p:sp>
      <p:sp>
        <p:nvSpPr>
          <p:cNvPr id="6" name="Content Placeholder 6">
            <a:extLst>
              <a:ext uri="{FF2B5EF4-FFF2-40B4-BE49-F238E27FC236}">
                <a16:creationId xmlns:a16="http://schemas.microsoft.com/office/drawing/2014/main" id="{D06F697C-BE6C-47DC-B07F-C63EE76D693A}"/>
              </a:ext>
            </a:extLst>
          </p:cNvPr>
          <p:cNvSpPr txBox="1">
            <a:spLocks/>
          </p:cNvSpPr>
          <p:nvPr/>
        </p:nvSpPr>
        <p:spPr>
          <a:xfrm>
            <a:off x="6895369" y="3715572"/>
            <a:ext cx="4033664" cy="2116832"/>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Arial" panose="020B0604020202020204" pitchFamily="34" charset="0"/>
              <a:buChar char="•"/>
            </a:pPr>
            <a:r>
              <a:rPr lang="en-GB" dirty="0">
                <a:solidFill>
                  <a:srgbClr val="FF5F00"/>
                </a:solidFill>
                <a:latin typeface="Euphemia"/>
              </a:rPr>
              <a:t>Data Velocity</a:t>
            </a:r>
          </a:p>
          <a:p>
            <a:pPr lvl="1">
              <a:lnSpc>
                <a:spcPct val="70000"/>
              </a:lnSpc>
              <a:buFont typeface="Arial" panose="020B0604020202020204" pitchFamily="34" charset="0"/>
              <a:buChar char="•"/>
            </a:pPr>
            <a:r>
              <a:rPr lang="en-GB" sz="2000" dirty="0">
                <a:solidFill>
                  <a:srgbClr val="465562"/>
                </a:solidFill>
                <a:latin typeface="Euphemia"/>
              </a:rPr>
              <a:t>Near to Real Time</a:t>
            </a:r>
          </a:p>
          <a:p>
            <a:pPr lvl="1">
              <a:lnSpc>
                <a:spcPct val="70000"/>
              </a:lnSpc>
              <a:buFont typeface="Arial" panose="020B0604020202020204" pitchFamily="34" charset="0"/>
              <a:buChar char="•"/>
            </a:pPr>
            <a:r>
              <a:rPr lang="en-GB" sz="2000" dirty="0">
                <a:solidFill>
                  <a:srgbClr val="465562"/>
                </a:solidFill>
                <a:latin typeface="Euphemia"/>
              </a:rPr>
              <a:t>Batch</a:t>
            </a:r>
          </a:p>
        </p:txBody>
      </p:sp>
    </p:spTree>
    <p:extLst>
      <p:ext uri="{BB962C8B-B14F-4D97-AF65-F5344CB8AC3E}">
        <p14:creationId xmlns:p14="http://schemas.microsoft.com/office/powerpoint/2010/main" val="3061091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animEffect transition="in" filter="fade">
                                      <p:cBhvr>
                                        <p:cTn id="21" dur="1000"/>
                                        <p:tgtEl>
                                          <p:spTgt spid="6">
                                            <p:txEl>
                                              <p:pRg st="0" end="0"/>
                                            </p:txEl>
                                          </p:spTgt>
                                        </p:tgtEl>
                                      </p:cBhvr>
                                    </p:animEffect>
                                    <p:anim calcmode="lin" valueType="num">
                                      <p:cBhvr>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0" end="0"/>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1000"/>
                                        <p:tgtEl>
                                          <p:spTgt spid="6">
                                            <p:txEl>
                                              <p:pRg st="1" end="1"/>
                                            </p:txEl>
                                          </p:spTgt>
                                        </p:tgtEl>
                                      </p:cBhvr>
                                    </p:animEffect>
                                    <p:anim calcmode="lin" valueType="num">
                                      <p:cBhvr>
                                        <p:cTn id="27"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6">
                                            <p:txEl>
                                              <p:pRg st="1" end="1"/>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fade">
                                      <p:cBhvr>
                                        <p:cTn id="31" dur="1000"/>
                                        <p:tgtEl>
                                          <p:spTgt spid="6">
                                            <p:txEl>
                                              <p:pRg st="2" end="2"/>
                                            </p:txEl>
                                          </p:spTgt>
                                        </p:tgtEl>
                                      </p:cBhvr>
                                    </p:animEffect>
                                    <p:anim calcmode="lin" valueType="num">
                                      <p:cBhvr>
                                        <p:cTn id="3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264C5D7-EEA8-445E-B785-915400FD08FD}"/>
              </a:ext>
            </a:extLst>
          </p:cNvPr>
          <p:cNvSpPr>
            <a:spLocks noGrp="1"/>
          </p:cNvSpPr>
          <p:nvPr>
            <p:ph type="body" sz="quarter" idx="13"/>
          </p:nvPr>
        </p:nvSpPr>
        <p:spPr>
          <a:xfrm>
            <a:off x="792127" y="857465"/>
            <a:ext cx="10637873" cy="957299"/>
          </a:xfrm>
        </p:spPr>
        <p:txBody>
          <a:bodyPr/>
          <a:lstStyle/>
          <a:p>
            <a:r>
              <a:rPr lang="pl-PL" sz="4800" b="1" spc="-50" dirty="0">
                <a:solidFill>
                  <a:srgbClr val="FF5F00"/>
                </a:solidFill>
                <a:latin typeface="Calibri Light" panose="020F0302020204030204"/>
                <a:ea typeface="+mj-ea"/>
                <a:cs typeface="+mj-cs"/>
              </a:rPr>
              <a:t>Schema-on-Read vs Schema-on-Write</a:t>
            </a:r>
          </a:p>
        </p:txBody>
      </p:sp>
      <p:sp>
        <p:nvSpPr>
          <p:cNvPr id="3" name="Text Placeholder 5">
            <a:extLst>
              <a:ext uri="{FF2B5EF4-FFF2-40B4-BE49-F238E27FC236}">
                <a16:creationId xmlns:a16="http://schemas.microsoft.com/office/drawing/2014/main" id="{F65B21F5-F3F9-4152-8E4C-AA0D883B35AB}"/>
              </a:ext>
            </a:extLst>
          </p:cNvPr>
          <p:cNvSpPr txBox="1">
            <a:spLocks/>
          </p:cNvSpPr>
          <p:nvPr/>
        </p:nvSpPr>
        <p:spPr>
          <a:xfrm>
            <a:off x="1564829" y="1810253"/>
            <a:ext cx="4324340" cy="938784"/>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0"/>
              </a:spcBef>
              <a:buFont typeface="Euphemia"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90000"/>
              </a:lnSpc>
              <a:spcBef>
                <a:spcPts val="600"/>
              </a:spcBef>
              <a:buFont typeface="Euphemia"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Font typeface="Euphemia"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8pPr>
            <a:lvl9pPr marL="36576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Schema-on-Read </a:t>
            </a: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(Hadoop or ADLS):</a:t>
            </a:r>
          </a:p>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endParaRPr kumimoji="0" lang="pl-PL" sz="1600" b="0" i="0" u="none" strike="noStrike" kern="1200" cap="all" spc="0" normalizeH="0" baseline="0" noProof="0" dirty="0">
              <a:ln>
                <a:noFill/>
              </a:ln>
              <a:solidFill>
                <a:srgbClr val="465562"/>
              </a:solidFill>
              <a:effectLst/>
              <a:uLnTx/>
              <a:uFillTx/>
              <a:latin typeface="Euphemia"/>
              <a:ea typeface="+mn-ea"/>
              <a:cs typeface="+mn-cs"/>
            </a:endParaRPr>
          </a:p>
        </p:txBody>
      </p:sp>
      <p:sp>
        <p:nvSpPr>
          <p:cNvPr id="4" name="Content Placeholder 6">
            <a:extLst>
              <a:ext uri="{FF2B5EF4-FFF2-40B4-BE49-F238E27FC236}">
                <a16:creationId xmlns:a16="http://schemas.microsoft.com/office/drawing/2014/main" id="{1566DCB1-F7F6-4CD2-8965-F6A5FE311175}"/>
              </a:ext>
            </a:extLst>
          </p:cNvPr>
          <p:cNvSpPr txBox="1">
            <a:spLocks/>
          </p:cNvSpPr>
          <p:nvPr/>
        </p:nvSpPr>
        <p:spPr>
          <a:xfrm>
            <a:off x="1564829" y="2829854"/>
            <a:ext cx="4750246" cy="3657493"/>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4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Copy data in its native format</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Create schema + parser</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Query Data in its native format</a:t>
            </a:r>
            <a:br>
              <a:rPr kumimoji="0" lang="en-US" b="1" i="0" u="none" strike="noStrike" kern="1200" cap="none" spc="0" normalizeH="0" baseline="0" noProof="0" dirty="0">
                <a:ln>
                  <a:noFill/>
                </a:ln>
                <a:solidFill>
                  <a:srgbClr val="465562"/>
                </a:solidFill>
                <a:effectLst/>
                <a:uLnTx/>
                <a:uFillTx/>
                <a:latin typeface="Euphemia"/>
                <a:ea typeface="+mn-ea"/>
                <a:cs typeface="+mn-cs"/>
              </a:rPr>
            </a:br>
            <a:r>
              <a:rPr kumimoji="0" lang="en-US" b="1" i="0" u="none" strike="noStrike" kern="1200" cap="none" spc="0" normalizeH="0" baseline="0" noProof="0" dirty="0">
                <a:ln>
                  <a:noFill/>
                </a:ln>
                <a:solidFill>
                  <a:srgbClr val="465562"/>
                </a:solidFill>
                <a:effectLst/>
                <a:uLnTx/>
                <a:uFillTx/>
                <a:latin typeface="Euphemia"/>
                <a:ea typeface="+mn-ea"/>
                <a:cs typeface="+mn-cs"/>
              </a:rPr>
              <a:t>	(does ETL on the fly)</a:t>
            </a:r>
            <a:endParaRPr kumimoji="0" lang="pl-PL"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Wingdings" panose="05000000000000000000" pitchFamily="2" charset="2"/>
              <a:buChar char="§"/>
              <a:tabLst/>
              <a:defRPr/>
            </a:pPr>
            <a:endParaRPr kumimoji="0" lang="pl-PL" sz="1600" b="1" i="0" u="none" strike="noStrike" kern="1200" cap="none" spc="0" normalizeH="0" baseline="0" noProof="0" dirty="0">
              <a:ln>
                <a:noFill/>
              </a:ln>
              <a:solidFill>
                <a:srgbClr val="465562"/>
              </a:solidFill>
              <a:effectLst/>
              <a:uLnTx/>
              <a:uFillTx/>
              <a:latin typeface="Euphemia"/>
              <a:ea typeface="+mn-ea"/>
              <a:cs typeface="+mn-cs"/>
            </a:endParaRPr>
          </a:p>
          <a:p>
            <a:pPr marL="0" marR="0" lvl="0" indent="0" algn="l" defTabSz="914400" rtl="0" eaLnBrk="1" fontAlgn="auto" latinLnBrk="0" hangingPunct="1">
              <a:lnSpc>
                <a:spcPct val="90000"/>
              </a:lnSpc>
              <a:spcBef>
                <a:spcPts val="1400"/>
              </a:spcBef>
              <a:spcAft>
                <a:spcPts val="0"/>
              </a:spcAft>
              <a:buClrTx/>
              <a:buSzTx/>
              <a:buFont typeface="Euphemia" pitchFamily="34" charset="0"/>
              <a:buNone/>
              <a:tabLst/>
              <a:defRPr/>
            </a:pPr>
            <a:br>
              <a:rPr kumimoji="0" lang="en-US" sz="1600" b="0" i="0" u="none" strike="noStrike" kern="1200" cap="none" spc="0" normalizeH="0" baseline="0" noProof="0" dirty="0">
                <a:ln>
                  <a:noFill/>
                </a:ln>
                <a:solidFill>
                  <a:srgbClr val="465562"/>
                </a:solidFill>
                <a:effectLst/>
                <a:uLnTx/>
                <a:uFillTx/>
                <a:latin typeface="Euphemia"/>
                <a:ea typeface="+mn-ea"/>
                <a:cs typeface="+mn-cs"/>
              </a:rPr>
            </a:br>
            <a:endParaRPr kumimoji="0" lang="en-US" sz="1600" b="0"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1600" b="0" i="0" u="none" strike="noStrike" kern="1200" cap="none" spc="0" normalizeH="0" baseline="0" noProof="0" dirty="0">
              <a:ln>
                <a:noFill/>
              </a:ln>
              <a:solidFill>
                <a:srgbClr val="465562"/>
              </a:solidFill>
              <a:effectLst/>
              <a:uLnTx/>
              <a:uFillTx/>
              <a:latin typeface="Euphemia"/>
              <a:ea typeface="+mn-ea"/>
              <a:cs typeface="+mn-cs"/>
            </a:endParaRPr>
          </a:p>
        </p:txBody>
      </p:sp>
      <p:sp>
        <p:nvSpPr>
          <p:cNvPr id="5" name="Text Placeholder 7">
            <a:extLst>
              <a:ext uri="{FF2B5EF4-FFF2-40B4-BE49-F238E27FC236}">
                <a16:creationId xmlns:a16="http://schemas.microsoft.com/office/drawing/2014/main" id="{3745C114-77AF-4B41-8123-FBAEE1E22570}"/>
              </a:ext>
            </a:extLst>
          </p:cNvPr>
          <p:cNvSpPr txBox="1">
            <a:spLocks/>
          </p:cNvSpPr>
          <p:nvPr/>
        </p:nvSpPr>
        <p:spPr>
          <a:xfrm>
            <a:off x="6528742" y="1814764"/>
            <a:ext cx="4324340" cy="938784"/>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Font typeface="Euphemia"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90000"/>
              </a:lnSpc>
              <a:spcBef>
                <a:spcPts val="600"/>
              </a:spcBef>
              <a:buFont typeface="Euphemia"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Font typeface="Euphemia"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Font typeface="Euphemia"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8pPr>
            <a:lvl9pPr marL="3657600" indent="0" algn="l" defTabSz="914400" rtl="0" eaLnBrk="1" latinLnBrk="0" hangingPunct="1">
              <a:lnSpc>
                <a:spcPct val="90000"/>
              </a:lnSpc>
              <a:spcBef>
                <a:spcPts val="600"/>
              </a:spcBef>
              <a:buFont typeface="Euphemia" pitchFamily="34" charset="0"/>
              <a:buNone/>
              <a:defRPr sz="1600" b="1" kern="1200" baseline="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0"/>
              </a:spcAft>
              <a:buClrTx/>
              <a:buSzTx/>
              <a:buFont typeface="Euphemia" pitchFamily="34" charset="0"/>
              <a:buNone/>
              <a:tabLst/>
              <a:defRPr/>
            </a:pPr>
            <a:r>
              <a:rPr kumimoji="0" lang="pl-PL" sz="2800" b="1" i="0" u="none" strike="noStrike" kern="1200" cap="all" spc="0" normalizeH="0" baseline="0" noProof="0" dirty="0">
                <a:ln>
                  <a:noFill/>
                </a:ln>
                <a:solidFill>
                  <a:srgbClr val="FF5F00"/>
                </a:solidFill>
                <a:effectLst/>
                <a:uLnTx/>
                <a:uFillTx/>
                <a:latin typeface="Euphemia"/>
                <a:ea typeface="+mn-ea"/>
                <a:cs typeface="+mn-cs"/>
              </a:rPr>
              <a:t>Schema-on-Write (RDBMS):</a:t>
            </a:r>
          </a:p>
        </p:txBody>
      </p:sp>
      <p:sp>
        <p:nvSpPr>
          <p:cNvPr id="6" name="Content Placeholder 8">
            <a:extLst>
              <a:ext uri="{FF2B5EF4-FFF2-40B4-BE49-F238E27FC236}">
                <a16:creationId xmlns:a16="http://schemas.microsoft.com/office/drawing/2014/main" id="{96D95C4E-A0F8-4C2C-BCD7-DF91C22CEA62}"/>
              </a:ext>
            </a:extLst>
          </p:cNvPr>
          <p:cNvSpPr txBox="1">
            <a:spLocks/>
          </p:cNvSpPr>
          <p:nvPr/>
        </p:nvSpPr>
        <p:spPr>
          <a:xfrm>
            <a:off x="6528742" y="2861191"/>
            <a:ext cx="4324340" cy="3655568"/>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4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6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600" kern="1200" baseline="0">
                <a:solidFill>
                  <a:schemeClr val="tx1"/>
                </a:solidFill>
                <a:latin typeface="+mn-lt"/>
                <a:ea typeface="+mn-ea"/>
                <a:cs typeface="+mn-cs"/>
              </a:defRPr>
            </a:lvl9pPr>
          </a:lstStyle>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Create static DB schema</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Transform data into RDBMS</a:t>
            </a:r>
          </a:p>
          <a:p>
            <a:pPr marR="0" lvl="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b="1" i="0" u="none" strike="noStrike" kern="1200" cap="none" spc="0" normalizeH="0" baseline="0" noProof="0" dirty="0">
                <a:ln>
                  <a:noFill/>
                </a:ln>
                <a:solidFill>
                  <a:srgbClr val="465562"/>
                </a:solidFill>
                <a:effectLst/>
                <a:uLnTx/>
                <a:uFillTx/>
                <a:latin typeface="Euphemia"/>
                <a:ea typeface="+mn-ea"/>
                <a:cs typeface="+mn-cs"/>
              </a:rPr>
              <a:t>Query data in RDBMS format</a:t>
            </a:r>
            <a:endParaRPr kumimoji="0" lang="pl-PL"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Wingdings" panose="05000000000000000000" pitchFamily="2" charset="2"/>
              <a:buChar char="§"/>
              <a:tabLst/>
              <a:defRPr/>
            </a:pPr>
            <a:endParaRPr kumimoji="0" lang="pl-PL" sz="1800" b="1" i="0" u="none" strike="noStrike" kern="1200" cap="none" spc="0" normalizeH="0" baseline="0" noProof="0" dirty="0">
              <a:ln>
                <a:noFill/>
              </a:ln>
              <a:solidFill>
                <a:srgbClr val="465562"/>
              </a:solidFill>
              <a:effectLst/>
              <a:uLnTx/>
              <a:uFillTx/>
              <a:latin typeface="Euphemia"/>
              <a:ea typeface="+mn-ea"/>
              <a:cs typeface="+mn-cs"/>
            </a:endParaRPr>
          </a:p>
          <a:p>
            <a:pPr marL="246888" marR="0" lvl="0" indent="-246888" algn="l" defTabSz="914400" rtl="0" eaLnBrk="1" fontAlgn="auto" latinLnBrk="0" hangingPunct="1">
              <a:lnSpc>
                <a:spcPct val="90000"/>
              </a:lnSpc>
              <a:spcBef>
                <a:spcPts val="1400"/>
              </a:spcBef>
              <a:spcAft>
                <a:spcPts val="0"/>
              </a:spcAft>
              <a:buClrTx/>
              <a:buSzTx/>
              <a:buFont typeface="Euphemia" pitchFamily="34" charset="0"/>
              <a:buChar char="›"/>
              <a:tabLst/>
              <a:defRPr/>
            </a:pPr>
            <a:endParaRPr kumimoji="0" lang="pl-PL" sz="1800" b="0" i="0" u="none" strike="noStrike" kern="1200" cap="none" spc="0" normalizeH="0" baseline="0" noProof="0" dirty="0">
              <a:ln>
                <a:noFill/>
              </a:ln>
              <a:solidFill>
                <a:srgbClr val="465562"/>
              </a:solidFill>
              <a:effectLst/>
              <a:uLnTx/>
              <a:uFillTx/>
              <a:latin typeface="Euphemia"/>
              <a:ea typeface="+mn-ea"/>
              <a:cs typeface="+mn-cs"/>
            </a:endParaRPr>
          </a:p>
        </p:txBody>
      </p:sp>
    </p:spTree>
    <p:extLst>
      <p:ext uri="{BB962C8B-B14F-4D97-AF65-F5344CB8AC3E}">
        <p14:creationId xmlns:p14="http://schemas.microsoft.com/office/powerpoint/2010/main" val="2438338959"/>
      </p:ext>
    </p:extLst>
  </p:cSld>
  <p:clrMapOvr>
    <a:masterClrMapping/>
  </p:clrMapOvr>
</p:sld>
</file>

<file path=ppt/theme/theme1.xml><?xml version="1.0" encoding="utf-8"?>
<a:theme xmlns:a="http://schemas.openxmlformats.org/drawingml/2006/main" name="COV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
  <a:themeElements>
    <a:clrScheme name="FP_Brand">
      <a:dk1>
        <a:sysClr val="windowText" lastClr="000000"/>
      </a:dk1>
      <a:lt1>
        <a:srgbClr val="FFFFFF"/>
      </a:lt1>
      <a:dk2>
        <a:srgbClr val="FFFFFF"/>
      </a:dk2>
      <a:lt2>
        <a:srgbClr val="262626"/>
      </a:lt2>
      <a:accent1>
        <a:srgbClr val="FFA000"/>
      </a:accent1>
      <a:accent2>
        <a:srgbClr val="FF5F00"/>
      </a:accent2>
      <a:accent3>
        <a:srgbClr val="00B9E7"/>
      </a:accent3>
      <a:accent4>
        <a:srgbClr val="3777BC"/>
      </a:accent4>
      <a:accent5>
        <a:srgbClr val="A44082"/>
      </a:accent5>
      <a:accent6>
        <a:srgbClr val="5E2E86"/>
      </a:accent6>
      <a:hlink>
        <a:srgbClr val="FF5F00"/>
      </a:hlink>
      <a:folHlink>
        <a:srgbClr val="7F7F7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OV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13578</TotalTime>
  <Words>2432</Words>
  <Application>Microsoft Office PowerPoint</Application>
  <PresentationFormat>Widescreen</PresentationFormat>
  <Paragraphs>470</Paragraphs>
  <Slides>59</Slides>
  <Notes>21</Notes>
  <HiddenSlides>0</HiddenSlides>
  <MMClips>0</MMClips>
  <ScaleCrop>false</ScaleCrop>
  <HeadingPairs>
    <vt:vector size="8" baseType="variant">
      <vt:variant>
        <vt:lpstr>Fonts Used</vt:lpstr>
      </vt:variant>
      <vt:variant>
        <vt:i4>10</vt:i4>
      </vt:variant>
      <vt:variant>
        <vt:lpstr>Theme</vt:lpstr>
      </vt:variant>
      <vt:variant>
        <vt:i4>3</vt:i4>
      </vt:variant>
      <vt:variant>
        <vt:lpstr>Embedded OLE Servers</vt:lpstr>
      </vt:variant>
      <vt:variant>
        <vt:i4>1</vt:i4>
      </vt:variant>
      <vt:variant>
        <vt:lpstr>Slide Titles</vt:lpstr>
      </vt:variant>
      <vt:variant>
        <vt:i4>59</vt:i4>
      </vt:variant>
    </vt:vector>
  </HeadingPairs>
  <TitlesOfParts>
    <vt:vector size="73" baseType="lpstr">
      <vt:lpstr>Arial</vt:lpstr>
      <vt:lpstr>Bahnschrift SemiBold</vt:lpstr>
      <vt:lpstr>Calibri</vt:lpstr>
      <vt:lpstr>Calibri Light</vt:lpstr>
      <vt:lpstr>Consolas</vt:lpstr>
      <vt:lpstr>Euphemia</vt:lpstr>
      <vt:lpstr>Malleable-FP</vt:lpstr>
      <vt:lpstr>Malleable-FP Thin</vt:lpstr>
      <vt:lpstr>Segoe UI Light</vt:lpstr>
      <vt:lpstr>Wingdings</vt:lpstr>
      <vt:lpstr>COVER</vt:lpstr>
      <vt:lpstr>CONTENT</vt:lpstr>
      <vt:lpstr>1_COVER</vt:lpstr>
      <vt:lpstr>Bitmap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Sitko</dc:creator>
  <cp:lastModifiedBy>Kamil Dworak</cp:lastModifiedBy>
  <cp:revision>365</cp:revision>
  <dcterms:created xsi:type="dcterms:W3CDTF">2016-06-22T10:14:21Z</dcterms:created>
  <dcterms:modified xsi:type="dcterms:W3CDTF">2019-01-25T06:22:43Z</dcterms:modified>
</cp:coreProperties>
</file>